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Lst>
  <p:notesMasterIdLst>
    <p:notesMasterId r:id="rId28"/>
  </p:notesMasterIdLst>
  <p:sldIdLst>
    <p:sldId id="482" r:id="rId3"/>
    <p:sldId id="436" r:id="rId4"/>
    <p:sldId id="265" r:id="rId5"/>
    <p:sldId id="261" r:id="rId6"/>
    <p:sldId id="258" r:id="rId7"/>
    <p:sldId id="466" r:id="rId8"/>
    <p:sldId id="437" r:id="rId9"/>
    <p:sldId id="395" r:id="rId10"/>
    <p:sldId id="281" r:id="rId11"/>
    <p:sldId id="461" r:id="rId12"/>
    <p:sldId id="467" r:id="rId13"/>
    <p:sldId id="268" r:id="rId14"/>
    <p:sldId id="468" r:id="rId15"/>
    <p:sldId id="270" r:id="rId16"/>
    <p:sldId id="271" r:id="rId17"/>
    <p:sldId id="272" r:id="rId18"/>
    <p:sldId id="469" r:id="rId19"/>
    <p:sldId id="282" r:id="rId20"/>
    <p:sldId id="481" r:id="rId21"/>
    <p:sldId id="477" r:id="rId22"/>
    <p:sldId id="478" r:id="rId23"/>
    <p:sldId id="479" r:id="rId24"/>
    <p:sldId id="480" r:id="rId25"/>
    <p:sldId id="279" r:id="rId26"/>
    <p:sldId id="280"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imoibMq18Sb7t4jAYf4ZyvAI+Sj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2964"/>
    <a:srgbClr val="F9DC4B"/>
    <a:srgbClr val="F9CB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72508D-6B6B-4E45-B153-9BB5FCE51572}" v="3" dt="2025-04-07T09:34:28.2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55" autoAdjust="0"/>
  </p:normalViewPr>
  <p:slideViewPr>
    <p:cSldViewPr snapToGrid="0">
      <p:cViewPr varScale="1">
        <p:scale>
          <a:sx n="63" d="100"/>
          <a:sy n="63" d="100"/>
        </p:scale>
        <p:origin x="386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a:extLst>
            <a:ext uri="{FF2B5EF4-FFF2-40B4-BE49-F238E27FC236}">
              <a16:creationId xmlns:a16="http://schemas.microsoft.com/office/drawing/2014/main" id="{66F92ABA-2747-3355-5CBD-5879502FC628}"/>
            </a:ext>
          </a:extLst>
        </p:cNvPr>
        <p:cNvGrpSpPr/>
        <p:nvPr/>
      </p:nvGrpSpPr>
      <p:grpSpPr>
        <a:xfrm>
          <a:off x="0" y="0"/>
          <a:ext cx="0" cy="0"/>
          <a:chOff x="0" y="0"/>
          <a:chExt cx="0" cy="0"/>
        </a:xfrm>
      </p:grpSpPr>
      <p:sp>
        <p:nvSpPr>
          <p:cNvPr id="85" name="Google Shape;85;p1:notes">
            <a:extLst>
              <a:ext uri="{FF2B5EF4-FFF2-40B4-BE49-F238E27FC236}">
                <a16:creationId xmlns:a16="http://schemas.microsoft.com/office/drawing/2014/main" id="{927B424B-48E2-F8B2-3B3D-6870A9BBB77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a:extLst>
              <a:ext uri="{FF2B5EF4-FFF2-40B4-BE49-F238E27FC236}">
                <a16:creationId xmlns:a16="http://schemas.microsoft.com/office/drawing/2014/main" id="{8CDF7333-08CA-0CFB-1C56-EEEA52C2CF4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1:notes">
            <a:extLst>
              <a:ext uri="{FF2B5EF4-FFF2-40B4-BE49-F238E27FC236}">
                <a16:creationId xmlns:a16="http://schemas.microsoft.com/office/drawing/2014/main" id="{45BC0A3F-9296-275E-0154-68F2CEF1717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extLst>
      <p:ext uri="{BB962C8B-B14F-4D97-AF65-F5344CB8AC3E}">
        <p14:creationId xmlns:p14="http://schemas.microsoft.com/office/powerpoint/2010/main" val="2228016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If you’re waiting on the platform, which coloured line must you always stay </a:t>
            </a:r>
            <a:r>
              <a:rPr lang="en-GB" b="1" u="sng" dirty="0"/>
              <a:t>below</a:t>
            </a:r>
            <a:r>
              <a:rPr lang="en-GB" dirty="0"/>
              <a:t>?  Is it pink?  Or blue?  Or yellow? Or orange?  It is indeed the orange line.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649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3: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13: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See if you can spot it in this photo…</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There is an orange line on almost all passenger trains in the UK.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If I was on the platform and I put my hands up in the air I wouldn’t be able to reach the orange line, so it’s really high up – but what is it protecting us from? What dangers lurk above?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orange line keeps us away from the overhead power lines that power our electric trains. </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p:txBody>
      </p:sp>
      <p:sp>
        <p:nvSpPr>
          <p:cNvPr id="177" name="Google Shape;177;p13: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Another hazard to be aware of is that more and more trains now run on electricity</a:t>
            </a:r>
            <a:endParaRPr dirty="0"/>
          </a:p>
          <a:p>
            <a:pPr marL="0" lvl="0" indent="0" algn="l" rtl="0">
              <a:spcBef>
                <a:spcPts val="0"/>
              </a:spcBef>
              <a:spcAft>
                <a:spcPts val="0"/>
              </a:spcAft>
              <a:buNone/>
            </a:pPr>
            <a:r>
              <a:rPr lang="en-GB" dirty="0"/>
              <a:t>This is another reason why it is important to keep away from the tracks.</a:t>
            </a:r>
          </a:p>
          <a:p>
            <a:pPr marL="0" lvl="0" indent="0" algn="l" rtl="0">
              <a:spcBef>
                <a:spcPts val="0"/>
              </a:spcBef>
              <a:spcAft>
                <a:spcPts val="0"/>
              </a:spcAft>
              <a:buNone/>
            </a:pPr>
            <a:endParaRPr lang="en-GB"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rgbClr val="2F2967"/>
                </a:solidFill>
                <a:latin typeface="Arial"/>
                <a:ea typeface="Arial"/>
                <a:cs typeface="Arial"/>
                <a:sym typeface="Arial"/>
              </a:rPr>
              <a:t>Electricity is extremely dangerous! 9/10 people that come too close to live wires and tracks die.</a:t>
            </a:r>
            <a:endParaRPr lang="en-GB" dirty="0"/>
          </a:p>
        </p:txBody>
      </p:sp>
      <p:sp>
        <p:nvSpPr>
          <p:cNvPr id="186" name="Google Shape;18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https://www.youtube.com/watch?v=Gx7i23HdN6c</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6714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Overhead lines carry 25,000V but the third rail running alongside the rails carries 750V – 3 times the electricity power in our homes.  The signalling location case carries 650V to power all the signals up and down the track and there are buried cables that can be buried under any railway track with 25,000V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And remember: the electricity doesn’t ever get switched off. Not at night or even on Christmas day.</a:t>
            </a:r>
          </a:p>
        </p:txBody>
      </p:sp>
      <p:sp>
        <p:nvSpPr>
          <p:cNvPr id="207" name="Google Shape;20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Ask if anyone has heard this term before or knows what this means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15" name="Google Shape;21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https://www.youtube.com/watch?v=rnHKTMASB-4</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886323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457200" rtl="0" eaLnBrk="1" fontAlgn="auto" latinLnBrk="0" hangingPunct="1">
              <a:lnSpc>
                <a:spcPct val="100000"/>
              </a:lnSpc>
              <a:spcBef>
                <a:spcPts val="0"/>
              </a:spcBef>
              <a:spcAft>
                <a:spcPts val="0"/>
              </a:spcAft>
              <a:buClrTx/>
              <a:buSzTx/>
              <a:tabLst/>
              <a:defRPr/>
            </a:pPr>
            <a:r>
              <a:rPr kumimoji="0" lang="en-GB" sz="1200" b="0" i="0" u="none" strike="noStrike" kern="1200" cap="none" spc="0" normalizeH="0" baseline="0" noProof="0" dirty="0">
                <a:ln>
                  <a:noFill/>
                </a:ln>
                <a:solidFill>
                  <a:srgbClr val="2F2967"/>
                </a:solidFill>
                <a:effectLst/>
                <a:uLnTx/>
                <a:uFillTx/>
                <a:latin typeface="Castledown" panose="02000503040000020003" pitchFamily="2" charset="0"/>
                <a:ea typeface="+mn-ea"/>
                <a:cs typeface="+mn-cs"/>
              </a:rPr>
              <a:t>If you ever drop something on the track,</a:t>
            </a:r>
            <a:r>
              <a:rPr kumimoji="0" lang="en-GB" sz="1200" b="0" i="0" u="none" strike="noStrike" kern="1200" cap="none" spc="0" normalizeH="0" noProof="0" dirty="0">
                <a:ln>
                  <a:noFill/>
                </a:ln>
                <a:solidFill>
                  <a:srgbClr val="2F2967"/>
                </a:solidFill>
                <a:effectLst/>
                <a:uLnTx/>
                <a:uFillTx/>
                <a:latin typeface="Castledown" panose="02000503040000020003" pitchFamily="2" charset="0"/>
                <a:ea typeface="+mn-ea"/>
                <a:cs typeface="+mn-cs"/>
              </a:rPr>
              <a:t> </a:t>
            </a:r>
            <a:r>
              <a:rPr kumimoji="0" lang="en-GB" sz="1200" b="1" i="0" u="sng" strike="noStrike" kern="1200" cap="none" spc="0" normalizeH="0" baseline="0" noProof="0" dirty="0">
                <a:ln>
                  <a:noFill/>
                </a:ln>
                <a:solidFill>
                  <a:srgbClr val="2F2967"/>
                </a:solidFill>
                <a:effectLst/>
                <a:uLnTx/>
                <a:uFillTx/>
                <a:latin typeface="Castledown" panose="02000503040000020003" pitchFamily="2" charset="0"/>
                <a:ea typeface="+mn-ea"/>
                <a:cs typeface="+mn-cs"/>
              </a:rPr>
              <a:t>never</a:t>
            </a:r>
            <a:r>
              <a:rPr kumimoji="0" lang="en-GB" sz="1200" b="0" i="0" u="none" strike="noStrike" kern="1200" cap="none" spc="0" normalizeH="0" baseline="0" noProof="0" dirty="0">
                <a:ln>
                  <a:noFill/>
                </a:ln>
                <a:solidFill>
                  <a:srgbClr val="2F2967"/>
                </a:solidFill>
                <a:effectLst/>
                <a:uLnTx/>
                <a:uFillTx/>
                <a:latin typeface="Castledown" panose="02000503040000020003" pitchFamily="2" charset="0"/>
                <a:ea typeface="+mn-ea"/>
                <a:cs typeface="+mn-cs"/>
              </a:rPr>
              <a:t> try to get it yourself.  Always</a:t>
            </a:r>
            <a:r>
              <a:rPr kumimoji="0" lang="en-GB" sz="1200" b="0" i="0" u="none" strike="noStrike" kern="1200" cap="none" spc="0" normalizeH="0" noProof="0" dirty="0">
                <a:ln>
                  <a:noFill/>
                </a:ln>
                <a:solidFill>
                  <a:srgbClr val="2F2967"/>
                </a:solidFill>
                <a:effectLst/>
                <a:uLnTx/>
                <a:uFillTx/>
                <a:latin typeface="Castledown" panose="02000503040000020003" pitchFamily="2" charset="0"/>
                <a:ea typeface="+mn-ea"/>
                <a:cs typeface="+mn-cs"/>
              </a:rPr>
              <a:t> s</a:t>
            </a:r>
            <a:r>
              <a:rPr kumimoji="0" lang="en-GB" sz="1200" b="0" i="0" u="none" strike="noStrike" kern="1200" cap="none" spc="0" normalizeH="0" baseline="0" noProof="0" dirty="0">
                <a:ln>
                  <a:noFill/>
                </a:ln>
                <a:solidFill>
                  <a:srgbClr val="2F2967"/>
                </a:solidFill>
                <a:effectLst/>
                <a:uLnTx/>
                <a:uFillTx/>
                <a:latin typeface="Castledown" panose="02000503040000020003" pitchFamily="2" charset="0"/>
                <a:ea typeface="+mn-ea"/>
                <a:cs typeface="+mn-cs"/>
              </a:rPr>
              <a:t>peak to a member of staff</a:t>
            </a:r>
            <a:r>
              <a:rPr kumimoji="0" lang="en-GB" sz="1200" b="0" i="0" u="none" strike="noStrike" kern="1200" cap="none" spc="0" normalizeH="0" noProof="0" dirty="0">
                <a:ln>
                  <a:noFill/>
                </a:ln>
                <a:solidFill>
                  <a:srgbClr val="2F2967"/>
                </a:solidFill>
                <a:effectLst/>
                <a:uLnTx/>
                <a:uFillTx/>
                <a:latin typeface="Castledown" panose="02000503040000020003" pitchFamily="2" charset="0"/>
                <a:ea typeface="+mn-ea"/>
                <a:cs typeface="+mn-cs"/>
              </a:rPr>
              <a:t> or find a help point.</a:t>
            </a:r>
            <a:r>
              <a:rPr kumimoji="0" lang="en-GB" sz="1200" b="0" i="0" u="none" strike="noStrike" kern="1200" cap="none" spc="0" normalizeH="0" baseline="0" noProof="0" dirty="0">
                <a:ln>
                  <a:noFill/>
                </a:ln>
                <a:solidFill>
                  <a:srgbClr val="2F2967"/>
                </a:solidFill>
                <a:effectLst/>
                <a:uLnTx/>
                <a:uFillTx/>
                <a:latin typeface="Castledown" panose="02000503040000020003" pitchFamily="2" charset="0"/>
                <a:ea typeface="+mn-ea"/>
                <a:cs typeface="+mn-cs"/>
              </a:rPr>
              <a: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4803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https://www.youtube.com/watch?v=lCSyjuIZUrs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026863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Trains are the safest form of transport in the UK – 8 times safer than travelling by car!</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cs typeface="Arial"/>
                <a:sym typeface="Arial"/>
              </a:rPr>
              <a:t>Trains are also very fast – so you can get where you need to be, quicker. </a:t>
            </a:r>
            <a:endParaRPr lang="en-GB" sz="1200" dirty="0">
              <a:solidFill>
                <a:srgbClr val="2F2967"/>
              </a:solidFill>
              <a:latin typeface="Arial"/>
              <a:ea typeface="Calibri"/>
              <a:cs typeface="Arial"/>
              <a:sym typeface="Arial"/>
            </a:endParaRP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But there are other benefits… You can have a meal or snack while you travel. </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You can go to the toilet </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You can charge your phone, plug in a tablet or laptop to watch a movie or read a book!</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And you are very unlikely to feel travel sick.</a:t>
            </a:r>
            <a:endParaRPr lang="en-GB" dirty="0"/>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Lastly, but perhaps most importantly for your future and climate change, trains are good for the environment:</a:t>
            </a:r>
          </a:p>
          <a:p>
            <a:pPr marL="285750" lvl="0" indent="-285750" algn="l" rtl="0">
              <a:lnSpc>
                <a:spcPct val="150000"/>
              </a:lnSpc>
              <a:spcBef>
                <a:spcPts val="0"/>
              </a:spcBef>
              <a:spcAft>
                <a:spcPts val="0"/>
              </a:spcAft>
              <a:buClr>
                <a:srgbClr val="2F2967"/>
              </a:buClr>
              <a:buSzPts val="1200"/>
              <a:buFont typeface="Arial"/>
              <a:buChar char="•"/>
            </a:pPr>
            <a:r>
              <a:rPr lang="en-GB" sz="1200" dirty="0">
                <a:solidFill>
                  <a:srgbClr val="2F2967"/>
                </a:solidFill>
                <a:latin typeface="Arial"/>
                <a:cs typeface="Arial"/>
                <a:sym typeface="Arial"/>
              </a:rPr>
              <a:t>If you want to minimise your carbon footprint, take the train: it is the greenest form of transport after walking and cycling –and requires less effort! </a:t>
            </a:r>
            <a:endParaRPr lang="en-GB" sz="1200" b="0" i="0" dirty="0">
              <a:solidFill>
                <a:schemeClr val="dk1"/>
              </a:solidFill>
              <a:latin typeface="Calibri"/>
              <a:cs typeface="Calibri"/>
              <a:sym typeface="Calibri"/>
            </a:endParaRPr>
          </a:p>
          <a:p>
            <a:pPr marL="285750" lvl="0" indent="-285750" algn="l" rtl="0">
              <a:lnSpc>
                <a:spcPct val="150000"/>
              </a:lnSpc>
              <a:spcBef>
                <a:spcPts val="0"/>
              </a:spcBef>
              <a:spcAft>
                <a:spcPts val="0"/>
              </a:spcAft>
              <a:buClr>
                <a:srgbClr val="2F2967"/>
              </a:buClr>
              <a:buSzPts val="1200"/>
              <a:buFont typeface="Arial"/>
              <a:buChar char="•"/>
            </a:pPr>
            <a:r>
              <a:rPr lang="en-GB" sz="1200" b="0" i="0" dirty="0">
                <a:solidFill>
                  <a:srgbClr val="212529"/>
                </a:solidFill>
                <a:latin typeface="Source Sans Pro"/>
                <a:ea typeface="Source Sans Pro"/>
                <a:cs typeface="Source Sans Pro"/>
                <a:sym typeface="Source Sans Pro"/>
              </a:rPr>
              <a:t>One train can remove up to 500 cars off our roads – reducing congestion and pollution – which can benefit anyone with asthma or breathing difficulties</a:t>
            </a:r>
          </a:p>
          <a:p>
            <a:pPr marL="171450" lvl="0" indent="-171450" algn="l" rtl="0">
              <a:spcBef>
                <a:spcPts val="0"/>
              </a:spcBef>
              <a:spcAft>
                <a:spcPts val="0"/>
              </a:spcAft>
              <a:buClr>
                <a:srgbClr val="212529"/>
              </a:buClr>
              <a:buSzPts val="1200"/>
              <a:buFont typeface="Arial"/>
              <a:buChar char="•"/>
            </a:pPr>
            <a:r>
              <a:rPr lang="en-GB" sz="1200" b="0" i="0" dirty="0">
                <a:solidFill>
                  <a:srgbClr val="212529"/>
                </a:solidFill>
                <a:latin typeface="Source Sans Pro"/>
                <a:ea typeface="Source Sans Pro"/>
                <a:cs typeface="Source Sans Pro"/>
                <a:sym typeface="Source Sans Pro"/>
              </a:rPr>
              <a:t>   For a 30-mile journey, travelling by train instead of car can reduce greenhouse gas emissions by up to 86%.</a:t>
            </a:r>
          </a:p>
          <a:p>
            <a:pPr marL="0" lvl="0" indent="0" algn="l" rtl="0">
              <a:spcBef>
                <a:spcPts val="0"/>
              </a:spcBef>
              <a:spcAft>
                <a:spcPts val="0"/>
              </a:spcAft>
              <a:buNone/>
            </a:pP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130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dirty="0"/>
              <a:t>There is one place, away from stations, where you are allowed to cross over the railway safely. Has anyone walked or driven across a level crossing? </a:t>
            </a:r>
          </a:p>
          <a:p>
            <a:pPr marL="0" lvl="0" indent="0" algn="l" rtl="0">
              <a:spcBef>
                <a:spcPts val="0"/>
              </a:spcBef>
              <a:spcAft>
                <a:spcPts val="0"/>
              </a:spcAft>
              <a:buNone/>
            </a:pPr>
            <a:r>
              <a:rPr lang="en-GB" sz="1800" dirty="0"/>
              <a:t>A level crossing is a safe, controlled place to cross the railway provided you know how to use it safely. </a:t>
            </a:r>
          </a:p>
          <a:p>
            <a:pPr marL="0" lvl="0" indent="0" algn="l" rtl="0">
              <a:spcBef>
                <a:spcPts val="0"/>
              </a:spcBef>
              <a:spcAft>
                <a:spcPts val="0"/>
              </a:spcAft>
              <a:buNone/>
            </a:pPr>
            <a:endParaRPr lang="en-GB" sz="1800" dirty="0"/>
          </a:p>
          <a:p>
            <a:pPr marL="0" lvl="0" indent="0" algn="l" rtl="0">
              <a:spcBef>
                <a:spcPts val="0"/>
              </a:spcBef>
              <a:spcAft>
                <a:spcPts val="0"/>
              </a:spcAft>
              <a:buNone/>
            </a:pPr>
            <a:endParaRPr lang="en-GB" sz="18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8373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1: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1: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Font typeface="Arial" panose="020B0604020202020204" pitchFamily="34" charset="0"/>
              <a:buNone/>
            </a:pPr>
            <a:r>
              <a:rPr lang="en-GB" dirty="0"/>
              <a:t>How do level crossings work? </a:t>
            </a:r>
          </a:p>
          <a:p>
            <a:pPr marL="171450" lvl="0" indent="-171450" algn="l" rtl="0">
              <a:spcBef>
                <a:spcPts val="0"/>
              </a:spcBef>
              <a:spcAft>
                <a:spcPts val="0"/>
              </a:spcAft>
              <a:buFont typeface="Arial" panose="020B0604020202020204" pitchFamily="34" charset="0"/>
              <a:buChar char="•"/>
            </a:pPr>
            <a:r>
              <a:rPr lang="en-GB" dirty="0"/>
              <a:t>When the train is coming, the lights flash and a siren sounds.  A few seconds later, the barriers come down.  </a:t>
            </a:r>
          </a:p>
          <a:p>
            <a:pPr marL="171450" lvl="0" indent="-171450" algn="l" rtl="0">
              <a:spcBef>
                <a:spcPts val="0"/>
              </a:spcBef>
              <a:spcAft>
                <a:spcPts val="0"/>
              </a:spcAft>
              <a:buFont typeface="Arial" panose="020B0604020202020204" pitchFamily="34" charset="0"/>
              <a:buChar char="•"/>
            </a:pPr>
            <a:r>
              <a:rPr lang="en-GB" dirty="0"/>
              <a:t>After the train has passed, the barriers may stay down – sometimes there is more than one train so you have to wait until the barriers lift and alarm and lights stop before you cross.  </a:t>
            </a:r>
          </a:p>
          <a:p>
            <a:pPr marL="171450" lvl="0" indent="-171450" algn="l" rtl="0">
              <a:spcBef>
                <a:spcPts val="0"/>
              </a:spcBef>
              <a:spcAft>
                <a:spcPts val="0"/>
              </a:spcAft>
              <a:buFont typeface="Arial" panose="020B0604020202020204" pitchFamily="34" charset="0"/>
              <a:buChar char="•"/>
            </a:pPr>
            <a:r>
              <a:rPr lang="en-GB" dirty="0"/>
              <a:t>You should always walk across a level crossing – less danger of tripping over.  </a:t>
            </a:r>
          </a:p>
          <a:p>
            <a:pPr marL="171450" lvl="0" indent="-171450" algn="l" rtl="0">
              <a:spcBef>
                <a:spcPts val="0"/>
              </a:spcBef>
              <a:spcAft>
                <a:spcPts val="0"/>
              </a:spcAft>
              <a:buFont typeface="Arial" panose="020B0604020202020204" pitchFamily="34" charset="0"/>
              <a:buChar char="•"/>
            </a:pPr>
            <a:r>
              <a:rPr lang="en-GB" dirty="0"/>
              <a:t>Get off you bike and walk  – bike wheels can get stuck in the rail grooves.</a:t>
            </a:r>
          </a:p>
          <a:p>
            <a:pPr marL="171450" lvl="0" indent="-171450" algn="l" rtl="0">
              <a:spcBef>
                <a:spcPts val="0"/>
              </a:spcBef>
              <a:spcAft>
                <a:spcPts val="0"/>
              </a:spcAft>
              <a:buFont typeface="Arial" panose="020B0604020202020204" pitchFamily="34" charset="0"/>
              <a:buChar char="•"/>
            </a:pPr>
            <a:r>
              <a:rPr lang="en-GB" dirty="0"/>
              <a:t>If you’re walking a dog, put it on a lead – and stay alert.  </a:t>
            </a:r>
          </a:p>
          <a:p>
            <a:pPr marL="171450" lvl="0" indent="-171450" algn="l" rtl="0">
              <a:spcBef>
                <a:spcPts val="0"/>
              </a:spcBef>
              <a:spcAft>
                <a:spcPts val="0"/>
              </a:spcAft>
              <a:buFont typeface="Arial" panose="020B0604020202020204" pitchFamily="34" charset="0"/>
              <a:buChar char="•"/>
            </a:pPr>
            <a:r>
              <a:rPr lang="en-GB" dirty="0"/>
              <a:t>It’s also a good idea to take off your headphones or pause your conversations, however hilarious or important they may seem, for the seconds it takes to cross the crossing. </a:t>
            </a:r>
            <a:endParaRPr dirty="0"/>
          </a:p>
          <a:p>
            <a:pPr marL="171450" lvl="0" indent="-171450" algn="l" rtl="0">
              <a:spcBef>
                <a:spcPts val="0"/>
              </a:spcBef>
              <a:spcAft>
                <a:spcPts val="0"/>
              </a:spcAft>
              <a:buFont typeface="Arial" panose="020B0604020202020204" pitchFamily="34" charset="0"/>
              <a:buChar char="•"/>
            </a:pPr>
            <a:endParaRPr dirty="0"/>
          </a:p>
          <a:p>
            <a:pPr marL="171450" lvl="0" indent="-171450" algn="l" rtl="0">
              <a:spcBef>
                <a:spcPts val="0"/>
              </a:spcBef>
              <a:spcAft>
                <a:spcPts val="0"/>
              </a:spcAft>
              <a:buFont typeface="Arial" panose="020B0604020202020204" pitchFamily="34" charset="0"/>
              <a:buChar char="•"/>
            </a:pPr>
            <a:endParaRPr dirty="0"/>
          </a:p>
        </p:txBody>
      </p:sp>
      <p:sp>
        <p:nvSpPr>
          <p:cNvPr id="251" name="Google Shape;251;p21: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https://www.youtube.com/watch?v=WVLGyb-rMVU</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891857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0" indent="-285750" algn="l" rtl="0">
              <a:spcBef>
                <a:spcPts val="0"/>
              </a:spcBef>
              <a:spcAft>
                <a:spcPts val="0"/>
              </a:spcAft>
              <a:buFont typeface="Arial" panose="020B0604020202020204" pitchFamily="34" charset="0"/>
              <a:buChar char="•"/>
            </a:pPr>
            <a:r>
              <a:rPr lang="en-GB" sz="1800" dirty="0"/>
              <a:t>Sometimes in the countryside, there are footpath level crossings where there are no flashing lights or sirens.  </a:t>
            </a:r>
          </a:p>
          <a:p>
            <a:pPr marL="285750" lvl="0" indent="-285750" algn="l" rtl="0">
              <a:spcBef>
                <a:spcPts val="0"/>
              </a:spcBef>
              <a:spcAft>
                <a:spcPts val="0"/>
              </a:spcAft>
              <a:buFont typeface="Arial" panose="020B0604020202020204" pitchFamily="34" charset="0"/>
              <a:buChar char="•"/>
            </a:pPr>
            <a:r>
              <a:rPr lang="en-GB" sz="1800" dirty="0"/>
              <a:t>It’s not ideal and Network Rail would love to be able to replace them all with bridges, tunnels or crossings with lights but that’s not possible in the short run.  </a:t>
            </a:r>
          </a:p>
          <a:p>
            <a:pPr marL="285750" lvl="0" indent="-285750" algn="l" rtl="0">
              <a:spcBef>
                <a:spcPts val="0"/>
              </a:spcBef>
              <a:spcAft>
                <a:spcPts val="0"/>
              </a:spcAft>
              <a:buFont typeface="Arial" panose="020B0604020202020204" pitchFamily="34" charset="0"/>
              <a:buChar char="•"/>
            </a:pPr>
            <a:r>
              <a:rPr lang="en-GB" sz="1800" dirty="0"/>
              <a:t>When you come to a footpath level crossing, you just have to do exactly what it says on the tin.  </a:t>
            </a:r>
          </a:p>
          <a:p>
            <a:pPr marL="285750" lvl="0" indent="-285750" algn="l" rtl="0">
              <a:spcBef>
                <a:spcPts val="0"/>
              </a:spcBef>
              <a:spcAft>
                <a:spcPts val="0"/>
              </a:spcAft>
              <a:buFont typeface="Arial" panose="020B0604020202020204" pitchFamily="34" charset="0"/>
              <a:buChar char="•"/>
            </a:pPr>
            <a:r>
              <a:rPr lang="en-GB" sz="1800" dirty="0"/>
              <a:t>Stop, look both ways, listen carefully – the train driver will always honk their horn when they are approaching a footpath level crossing.</a:t>
            </a:r>
          </a:p>
          <a:p>
            <a:pPr marL="285750" lvl="0" indent="-285750" algn="l" rtl="0">
              <a:spcBef>
                <a:spcPts val="0"/>
              </a:spcBef>
              <a:spcAft>
                <a:spcPts val="0"/>
              </a:spcAft>
              <a:buFont typeface="Arial" panose="020B0604020202020204" pitchFamily="34" charset="0"/>
              <a:buChar char="•"/>
            </a:pPr>
            <a:r>
              <a:rPr lang="en-GB" sz="1800" dirty="0"/>
              <a:t>If you cannot see or hear a train, then and only then, walk carefully across.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1543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8" name="Google Shape;288;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t>How fast do you think trains travel in the UK?</a:t>
            </a:r>
            <a:r>
              <a:rPr lang="en-GB" sz="1200" b="1" dirty="0"/>
              <a:t>  Put your hand up if you think trains</a:t>
            </a:r>
            <a:r>
              <a:rPr lang="en-GB" sz="1200" dirty="0"/>
              <a:t> travel at 50mph or at 70mph – the current UK speed limit on roads.  Or 100mph?  Or 125mph?</a:t>
            </a:r>
          </a:p>
        </p:txBody>
      </p:sp>
      <p:sp>
        <p:nvSpPr>
          <p:cNvPr id="166" name="Google Shape;166;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Emphasise these figures </a:t>
            </a:r>
            <a:endParaRPr/>
          </a:p>
          <a:p>
            <a:pPr marL="0" lvl="0" indent="0" algn="l" rtl="0">
              <a:spcBef>
                <a:spcPts val="0"/>
              </a:spcBef>
              <a:spcAft>
                <a:spcPts val="0"/>
              </a:spcAft>
              <a:buNone/>
            </a:pPr>
            <a:r>
              <a:rPr lang="en-GB"/>
              <a:t>Ask if anyone guess these answers in the quiz at the start</a:t>
            </a:r>
            <a:endParaRPr/>
          </a:p>
        </p:txBody>
      </p:sp>
      <p:sp>
        <p:nvSpPr>
          <p:cNvPr id="127" name="Google Shape;12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So, travelling at 125mph, how far do you think a train will travel after the driver has applied the brakes for an emergency stop?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Hands up for the length of 20 football pitches (which is around 2000m or 2km).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Hands up for the length of 5 double decker buses (which is around 50m).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Or do you think it would take the length of 8 tennis courts (just under 200m)?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Or is it the length of around 100 adult elephants (just over 400m)? </a:t>
            </a:r>
            <a:endParaRPr lang="en-GB"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3936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
                <a:srgbClr val="000000"/>
              </a:buClr>
              <a:buSzPts val="1400"/>
              <a:buFont typeface="Symbol" panose="05050102010706020507" pitchFamily="18" charset="2"/>
              <a:buNone/>
              <a:tabLst/>
              <a:defRPr/>
            </a:pPr>
            <a:r>
              <a:rPr lang="en-GB" sz="1800" dirty="0"/>
              <a:t>Trains have a huge mass - travel really fast – 125mph – on rails designed to reduce friction – so they cannot stop quickly. And remember -  trains run on rails so they cannot steer round objects in their path.</a:t>
            </a:r>
          </a:p>
          <a:p>
            <a:pPr marL="0" lvl="0" indent="0">
              <a:lnSpc>
                <a:spcPct val="107000"/>
              </a:lnSpc>
              <a:buFont typeface="Symbol" panose="05050102010706020507" pitchFamily="18" charset="2"/>
              <a:buNone/>
            </a:pPr>
            <a:endParaRPr lang="en-GB" sz="1800" dirty="0">
              <a:effectLst/>
              <a:latin typeface="Castledown" panose="02000503040000020003" pitchFamily="2" charset="0"/>
              <a:ea typeface="Calibri" panose="020F050202020403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GB" sz="1800" dirty="0">
                <a:effectLst/>
                <a:latin typeface="Castledown" panose="02000503040000020003" pitchFamily="2" charset="0"/>
                <a:ea typeface="Calibri" panose="020F0502020204030204" pitchFamily="34" charset="0"/>
                <a:cs typeface="Times New Roman" panose="02020603050405020304" pitchFamily="18" charset="0"/>
              </a:rPr>
              <a:t>Q. Can a train driver see that far?</a:t>
            </a:r>
          </a:p>
          <a:p>
            <a:pPr marL="0" lvl="0" indent="0">
              <a:lnSpc>
                <a:spcPct val="107000"/>
              </a:lnSpc>
              <a:buFont typeface="Symbol" panose="05050102010706020507" pitchFamily="18" charset="2"/>
              <a:buNone/>
            </a:pPr>
            <a:r>
              <a:rPr lang="en-GB" sz="1800" dirty="0">
                <a:effectLst/>
                <a:latin typeface="Castledown" panose="02000503040000020003" pitchFamily="2" charset="0"/>
                <a:ea typeface="Calibri" panose="020F0502020204030204" pitchFamily="34" charset="0"/>
                <a:cs typeface="Times New Roman" panose="02020603050405020304" pitchFamily="18" charset="0"/>
              </a:rPr>
              <a:t>No – a train driver is unlikely to be able to see a person on the tracks more than 5/6 football pitches away (500m) – and that’s on a clear day on a straight section of track.</a:t>
            </a:r>
          </a:p>
          <a:p>
            <a:pPr marL="0" lvl="0" indent="0">
              <a:lnSpc>
                <a:spcPct val="107000"/>
              </a:lnSpc>
              <a:buFont typeface="Symbol" panose="05050102010706020507" pitchFamily="18" charset="2"/>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Q. </a:t>
            </a:r>
            <a:r>
              <a:rPr lang="en-GB" sz="1800" dirty="0">
                <a:effectLst/>
                <a:latin typeface="Castledown" panose="02000503040000020003" pitchFamily="2" charset="0"/>
                <a:ea typeface="Calibri" panose="020F0502020204030204" pitchFamily="34" charset="0"/>
                <a:cs typeface="Times New Roman" panose="02020603050405020304" pitchFamily="18" charset="0"/>
              </a:rPr>
              <a:t>So, by the time the driver has seen you, would they be able to stop in time?</a:t>
            </a:r>
          </a:p>
          <a:p>
            <a:pPr marL="0" lvl="0" indent="0">
              <a:lnSpc>
                <a:spcPct val="107000"/>
              </a:lnSpc>
              <a:buFont typeface="Symbol" panose="05050102010706020507" pitchFamily="18" charset="2"/>
              <a:buNone/>
            </a:pPr>
            <a:r>
              <a:rPr lang="en-GB" sz="1800" dirty="0">
                <a:effectLst/>
                <a:latin typeface="Castledown" panose="02000503040000020003" pitchFamily="2" charset="0"/>
                <a:ea typeface="Calibri" panose="020F0502020204030204" pitchFamily="34" charset="0"/>
                <a:cs typeface="Times New Roman" panose="02020603050405020304" pitchFamily="18" charset="0"/>
              </a:rPr>
              <a:t>No chance!</a:t>
            </a:r>
          </a:p>
          <a:p>
            <a:pPr marL="457200" lvl="1" indent="0">
              <a:lnSpc>
                <a:spcPct val="107000"/>
              </a:lnSpc>
              <a:spcAft>
                <a:spcPts val="800"/>
              </a:spcAft>
              <a:buFont typeface="Symbol" panose="05050102010706020507" pitchFamily="18" charset="2"/>
              <a:buNone/>
            </a:pPr>
            <a:endParaRPr lang="en-GB" sz="1800" dirty="0">
              <a:effectLst/>
              <a:latin typeface="Castledown" panose="02000503040000020003" pitchFamily="2"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22FB8FF-2EEC-4DC5-8485-A46A954784AF}" type="slidenum">
              <a:rPr lang="en-GB" smtClean="0"/>
              <a:t>6</a:t>
            </a:fld>
            <a:endParaRPr lang="en-GB"/>
          </a:p>
        </p:txBody>
      </p:sp>
    </p:spTree>
    <p:extLst>
      <p:ext uri="{BB962C8B-B14F-4D97-AF65-F5344CB8AC3E}">
        <p14:creationId xmlns:p14="http://schemas.microsoft.com/office/powerpoint/2010/main" val="3996980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t>How fast do you think trains travel in the UK?</a:t>
            </a:r>
            <a:r>
              <a:rPr lang="en-GB" sz="1200" b="1" dirty="0"/>
              <a:t>  Put your hand up if you think trains</a:t>
            </a:r>
            <a:r>
              <a:rPr lang="en-GB" sz="1200" dirty="0"/>
              <a:t> travel at 50mph or at 70mph – the current UK speed limit on roads.  Or 100mph?  Or 125mph?</a:t>
            </a:r>
          </a:p>
          <a:p>
            <a:pPr marL="0" lvl="0" indent="0" algn="l" rtl="0">
              <a:spcBef>
                <a:spcPts val="0"/>
              </a:spcBef>
              <a:spcAft>
                <a:spcPts val="0"/>
              </a:spcAft>
              <a:buNone/>
            </a:pPr>
            <a:endParaRPr dirty="0"/>
          </a:p>
        </p:txBody>
      </p:sp>
      <p:sp>
        <p:nvSpPr>
          <p:cNvPr id="154" name="Google Shape;154;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So why is the yellow line important?  </a:t>
            </a:r>
          </a:p>
          <a:p>
            <a:pPr marL="0" lvl="0" indent="0" algn="l" rtl="0">
              <a:spcBef>
                <a:spcPts val="0"/>
              </a:spcBef>
              <a:spcAft>
                <a:spcPts val="0"/>
              </a:spcAft>
              <a:buNone/>
            </a:pPr>
            <a:r>
              <a:rPr lang="en-GB" dirty="0"/>
              <a:t>Obviously, it keeps you away from the edge of the platform and the potential danger of dropping something – or yourself – off the platform. </a:t>
            </a:r>
          </a:p>
          <a:p>
            <a:pPr marL="0" lvl="0" indent="0" algn="l" rtl="0">
              <a:spcBef>
                <a:spcPts val="0"/>
              </a:spcBef>
              <a:spcAft>
                <a:spcPts val="0"/>
              </a:spcAft>
              <a:buNone/>
            </a:pPr>
            <a:r>
              <a:rPr lang="en-GB" dirty="0"/>
              <a:t>It is particularly dangerous on the edge of the platform because not all trains stop at every station.  </a:t>
            </a:r>
          </a:p>
          <a:p>
            <a:pPr marL="0" lvl="0" indent="0" algn="l" rtl="0">
              <a:spcBef>
                <a:spcPts val="0"/>
              </a:spcBef>
              <a:spcAft>
                <a:spcPts val="0"/>
              </a:spcAft>
              <a:buNone/>
            </a:pPr>
            <a:r>
              <a:rPr lang="en-GB" dirty="0"/>
              <a:t>Sometimes there are fast trains travelling through the stations at speeds of up to 100mph or more. The effect of such a big mass travelling at such a great speed causes air turbulence which can destabilize you. </a:t>
            </a:r>
          </a:p>
          <a:p>
            <a:pPr marL="0" lvl="0" indent="0" algn="l" rtl="0">
              <a:spcBef>
                <a:spcPts val="0"/>
              </a:spcBef>
              <a:spcAft>
                <a:spcPts val="0"/>
              </a:spcAft>
              <a:buNone/>
            </a:pPr>
            <a:endParaRPr dirty="0"/>
          </a:p>
        </p:txBody>
      </p:sp>
      <p:sp>
        <p:nvSpPr>
          <p:cNvPr id="408" name="Google Shape;408;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8</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https://www.youtube.com/watch?v=oF4Ev6CFbRw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4518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7"/>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8"/>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8"/>
          <p:cNvSpPr txBox="1">
            <a:spLocks noGrp="1"/>
          </p:cNvSpPr>
          <p:nvPr>
            <p:ph type="body" idx="1"/>
          </p:nvPr>
        </p:nvSpPr>
        <p:spPr>
          <a:xfrm rot="5400000">
            <a:off x="623094"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5"/>
        <p:cNvGrpSpPr/>
        <p:nvPr/>
      </p:nvGrpSpPr>
      <p:grpSpPr>
        <a:xfrm>
          <a:off x="0" y="0"/>
          <a:ext cx="0" cy="0"/>
          <a:chOff x="0" y="0"/>
          <a:chExt cx="0" cy="0"/>
        </a:xfrm>
      </p:grpSpPr>
      <p:sp>
        <p:nvSpPr>
          <p:cNvPr id="16" name="Google Shape;16;p8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8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8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8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8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214150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1"/>
        <p:cNvGrpSpPr/>
        <p:nvPr/>
      </p:nvGrpSpPr>
      <p:grpSpPr>
        <a:xfrm>
          <a:off x="0" y="0"/>
          <a:ext cx="0" cy="0"/>
          <a:chOff x="0" y="0"/>
          <a:chExt cx="0" cy="0"/>
        </a:xfrm>
      </p:grpSpPr>
      <p:sp>
        <p:nvSpPr>
          <p:cNvPr id="22" name="Google Shape;22;p8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2"/>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82"/>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8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8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8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0647291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8"/>
        <p:cNvGrpSpPr/>
        <p:nvPr/>
      </p:nvGrpSpPr>
      <p:grpSpPr>
        <a:xfrm>
          <a:off x="0" y="0"/>
          <a:ext cx="0" cy="0"/>
          <a:chOff x="0" y="0"/>
          <a:chExt cx="0" cy="0"/>
        </a:xfrm>
      </p:grpSpPr>
      <p:sp>
        <p:nvSpPr>
          <p:cNvPr id="29" name="Google Shape;29;p8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8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8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8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140807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33"/>
        <p:cNvGrpSpPr/>
        <p:nvPr/>
      </p:nvGrpSpPr>
      <p:grpSpPr>
        <a:xfrm>
          <a:off x="0" y="0"/>
          <a:ext cx="0" cy="0"/>
          <a:chOff x="0" y="0"/>
          <a:chExt cx="0" cy="0"/>
        </a:xfrm>
      </p:grpSpPr>
      <p:sp>
        <p:nvSpPr>
          <p:cNvPr id="34" name="Google Shape;34;p84"/>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84"/>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6" name="Google Shape;36;p8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8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8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43883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9"/>
        <p:cNvGrpSpPr/>
        <p:nvPr/>
      </p:nvGrpSpPr>
      <p:grpSpPr>
        <a:xfrm>
          <a:off x="0" y="0"/>
          <a:ext cx="0" cy="0"/>
          <a:chOff x="0" y="0"/>
          <a:chExt cx="0" cy="0"/>
        </a:xfrm>
      </p:grpSpPr>
      <p:sp>
        <p:nvSpPr>
          <p:cNvPr id="40" name="Google Shape;40;p85"/>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85"/>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2" name="Google Shape;42;p8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8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8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129919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5"/>
        <p:cNvGrpSpPr/>
        <p:nvPr/>
      </p:nvGrpSpPr>
      <p:grpSpPr>
        <a:xfrm>
          <a:off x="0" y="0"/>
          <a:ext cx="0" cy="0"/>
          <a:chOff x="0" y="0"/>
          <a:chExt cx="0" cy="0"/>
        </a:xfrm>
      </p:grpSpPr>
      <p:sp>
        <p:nvSpPr>
          <p:cNvPr id="46" name="Google Shape;46;p86"/>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86"/>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86"/>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86"/>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86"/>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8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0122634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253189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88"/>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88"/>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88"/>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8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8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8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21544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
        <p:cNvGrpSpPr/>
        <p:nvPr/>
      </p:nvGrpSpPr>
      <p:grpSpPr>
        <a:xfrm>
          <a:off x="0" y="0"/>
          <a:ext cx="0" cy="0"/>
          <a:chOff x="0" y="0"/>
          <a:chExt cx="0" cy="0"/>
        </a:xfrm>
      </p:grpSpPr>
      <p:sp>
        <p:nvSpPr>
          <p:cNvPr id="22" name="Google Shape;22;p2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9"/>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9"/>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89"/>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89"/>
          <p:cNvSpPr>
            <a:spLocks noGrp="1"/>
          </p:cNvSpPr>
          <p:nvPr>
            <p:ph type="pic" idx="2"/>
          </p:nvPr>
        </p:nvSpPr>
        <p:spPr>
          <a:xfrm>
            <a:off x="3887391" y="987426"/>
            <a:ext cx="4629150" cy="4873625"/>
          </a:xfrm>
          <a:prstGeom prst="rect">
            <a:avLst/>
          </a:prstGeom>
          <a:noFill/>
          <a:ln>
            <a:noFill/>
          </a:ln>
        </p:spPr>
      </p:sp>
      <p:sp>
        <p:nvSpPr>
          <p:cNvPr id="68" name="Google Shape;68;p89"/>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8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8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8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6254593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9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90"/>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9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9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9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354587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91"/>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91"/>
          <p:cNvSpPr txBox="1">
            <a:spLocks noGrp="1"/>
          </p:cNvSpPr>
          <p:nvPr>
            <p:ph type="body" idx="1"/>
          </p:nvPr>
        </p:nvSpPr>
        <p:spPr>
          <a:xfrm rot="5400000">
            <a:off x="623094"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9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9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9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341717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30"/>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0"/>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1" name="Google Shape;31;p3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1"/>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1"/>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3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2"/>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2"/>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2"/>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2"/>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2"/>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3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5"/>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5"/>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5"/>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6"/>
          <p:cNvSpPr>
            <a:spLocks noGrp="1"/>
          </p:cNvSpPr>
          <p:nvPr>
            <p:ph type="pic" idx="2"/>
          </p:nvPr>
        </p:nvSpPr>
        <p:spPr>
          <a:xfrm>
            <a:off x="3887391" y="987426"/>
            <a:ext cx="4629150" cy="4873625"/>
          </a:xfrm>
          <a:prstGeom prst="rect">
            <a:avLst/>
          </a:prstGeom>
          <a:noFill/>
          <a:ln>
            <a:noFill/>
          </a:ln>
        </p:spPr>
      </p:sp>
      <p:sp>
        <p:nvSpPr>
          <p:cNvPr id="68" name="Google Shape;68;p36"/>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Google Shape;10;p8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0"/>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8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8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8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79060768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jpg"/><Relationship Id="rId4" Type="http://schemas.openxmlformats.org/officeDocument/2006/relationships/image" Target="../media/image43.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Gx7i23HdN6c?feature=oembed" TargetMode="External"/><Relationship Id="rId6" Type="http://schemas.openxmlformats.org/officeDocument/2006/relationships/image" Target="../media/image46.jpeg"/><Relationship Id="rId5" Type="http://schemas.openxmlformats.org/officeDocument/2006/relationships/image" Target="../media/image36.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jp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5.jpg"/><Relationship Id="rId5" Type="http://schemas.openxmlformats.org/officeDocument/2006/relationships/image" Target="../media/image54.pn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rnHKTMASB-4?feature=oembed" TargetMode="External"/><Relationship Id="rId6" Type="http://schemas.openxmlformats.org/officeDocument/2006/relationships/image" Target="../media/image57.jpeg"/><Relationship Id="rId5" Type="http://schemas.openxmlformats.org/officeDocument/2006/relationships/image" Target="../media/image36.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ideo" Target="https://www.youtube.com/embed/lCSyjuIZUrs?feature=oembed" TargetMode="External"/><Relationship Id="rId6" Type="http://schemas.openxmlformats.org/officeDocument/2006/relationships/image" Target="../media/image61.jpeg"/><Relationship Id="rId5" Type="http://schemas.openxmlformats.org/officeDocument/2006/relationships/image" Target="../media/image36.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6.jpg"/><Relationship Id="rId4" Type="http://schemas.openxmlformats.org/officeDocument/2006/relationships/image" Target="../media/image6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ideo" Target="https://www.youtube.com/embed/WVLGyb-rMVU?feature=oembed" TargetMode="External"/><Relationship Id="rId6" Type="http://schemas.openxmlformats.org/officeDocument/2006/relationships/image" Target="../media/image67.jpeg"/><Relationship Id="rId5" Type="http://schemas.openxmlformats.org/officeDocument/2006/relationships/image" Target="../media/image36.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12.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https://www.youtube.com/embed/oF4Ev6CFbRw?feature=oembed" TargetMode="Externa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a:extLst>
            <a:ext uri="{FF2B5EF4-FFF2-40B4-BE49-F238E27FC236}">
              <a16:creationId xmlns:a16="http://schemas.microsoft.com/office/drawing/2014/main" id="{191E47A3-1FBA-A55D-D4C7-02E8A7F46576}"/>
            </a:ext>
          </a:extLst>
        </p:cNvPr>
        <p:cNvGrpSpPr/>
        <p:nvPr/>
      </p:nvGrpSpPr>
      <p:grpSpPr>
        <a:xfrm>
          <a:off x="0" y="0"/>
          <a:ext cx="0" cy="0"/>
          <a:chOff x="0" y="0"/>
          <a:chExt cx="0" cy="0"/>
        </a:xfrm>
      </p:grpSpPr>
      <p:pic>
        <p:nvPicPr>
          <p:cNvPr id="89" name="Google Shape;89;p1" descr="Diagram&#10;&#10;Description automatically generated">
            <a:extLst>
              <a:ext uri="{FF2B5EF4-FFF2-40B4-BE49-F238E27FC236}">
                <a16:creationId xmlns:a16="http://schemas.microsoft.com/office/drawing/2014/main" id="{598CCA9F-8E17-2692-8B34-F4E7743C2DD2}"/>
              </a:ext>
            </a:extLst>
          </p:cNvPr>
          <p:cNvPicPr preferRelativeResize="0">
            <a:picLocks noGrp="1" noRot="1" noMove="1" noResize="1" noEditPoints="1" noAdjustHandles="1" noChangeArrowheads="1" noChangeShapeType="1" noCrop="1"/>
          </p:cNvPicPr>
          <p:nvPr>
            <p:ph type="body" idx="1"/>
          </p:nvPr>
        </p:nvPicPr>
        <p:blipFill rotWithShape="1">
          <a:blip r:embed="rId3">
            <a:alphaModFix/>
          </a:blip>
          <a:srcRect t="-48103" r="-247"/>
          <a:stretch/>
        </p:blipFill>
        <p:spPr>
          <a:xfrm>
            <a:off x="266700" y="2588663"/>
            <a:ext cx="8633460" cy="4077758"/>
          </a:xfrm>
          <a:prstGeom prst="roundRect">
            <a:avLst>
              <a:gd name="adj" fmla="val 11248"/>
            </a:avLst>
          </a:prstGeom>
          <a:noFill/>
          <a:ln>
            <a:noFill/>
          </a:ln>
        </p:spPr>
      </p:pic>
      <p:sp>
        <p:nvSpPr>
          <p:cNvPr id="5" name="Rectangle 4">
            <a:extLst>
              <a:ext uri="{FF2B5EF4-FFF2-40B4-BE49-F238E27FC236}">
                <a16:creationId xmlns:a16="http://schemas.microsoft.com/office/drawing/2014/main" id="{FFCB11B9-D7E0-A603-EA22-BD28D873F016}"/>
              </a:ext>
            </a:extLst>
          </p:cNvPr>
          <p:cNvSpPr>
            <a:spLocks/>
          </p:cNvSpPr>
          <p:nvPr/>
        </p:nvSpPr>
        <p:spPr>
          <a:xfrm>
            <a:off x="-9987528" y="1647893"/>
            <a:ext cx="7991606" cy="1139868"/>
          </a:xfrm>
          <a:prstGeom prst="rect">
            <a:avLst/>
          </a:prstGeom>
          <a:solidFill>
            <a:srgbClr val="F9DC4B"/>
          </a:solidFill>
          <a:ln>
            <a:noFill/>
          </a:ln>
          <a:effectLst>
            <a:outerShdw blurRad="101600" dist="152400" dir="30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F178665-6B80-8611-414E-024E953E2236}"/>
              </a:ext>
            </a:extLst>
          </p:cNvPr>
          <p:cNvSpPr>
            <a:spLocks/>
          </p:cNvSpPr>
          <p:nvPr/>
        </p:nvSpPr>
        <p:spPr>
          <a:xfrm>
            <a:off x="-7795474" y="2787761"/>
            <a:ext cx="3519814" cy="1360102"/>
          </a:xfrm>
          <a:prstGeom prst="rect">
            <a:avLst/>
          </a:prstGeom>
          <a:solidFill>
            <a:srgbClr val="F9DC4B"/>
          </a:solidFill>
          <a:ln>
            <a:noFill/>
          </a:ln>
          <a:effectLst>
            <a:outerShdw blurRad="101600" dist="152400" dir="30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blue and yellow logo&#10;&#10;Description automatically generated">
            <a:extLst>
              <a:ext uri="{FF2B5EF4-FFF2-40B4-BE49-F238E27FC236}">
                <a16:creationId xmlns:a16="http://schemas.microsoft.com/office/drawing/2014/main" id="{F40F4855-ABF4-CE9D-3ABC-7AFD1DC12444}"/>
              </a:ext>
            </a:extLst>
          </p:cNvPr>
          <p:cNvPicPr>
            <a:picLocks noGrp="1" noRot="1" noChangeAspect="1" noMove="1" noResize="1" noEditPoints="1" noAdjustHandles="1" noChangeArrowheads="1" noChangeShapeType="1" noCrop="1"/>
          </p:cNvPicPr>
          <p:nvPr/>
        </p:nvPicPr>
        <p:blipFill>
          <a:blip r:embed="rId4"/>
          <a:stretch>
            <a:fillRect/>
          </a:stretch>
        </p:blipFill>
        <p:spPr>
          <a:xfrm>
            <a:off x="5386075" y="419700"/>
            <a:ext cx="3370641" cy="1045846"/>
          </a:xfrm>
          <a:prstGeom prst="rect">
            <a:avLst/>
          </a:prstGeom>
        </p:spPr>
      </p:pic>
      <p:sp>
        <p:nvSpPr>
          <p:cNvPr id="2" name="TextBox 1">
            <a:extLst>
              <a:ext uri="{FF2B5EF4-FFF2-40B4-BE49-F238E27FC236}">
                <a16:creationId xmlns:a16="http://schemas.microsoft.com/office/drawing/2014/main" id="{8A9E59E0-9EC1-69A2-CDA1-3DDB3FB293D0}"/>
              </a:ext>
            </a:extLst>
          </p:cNvPr>
          <p:cNvSpPr txBox="1"/>
          <p:nvPr/>
        </p:nvSpPr>
        <p:spPr>
          <a:xfrm>
            <a:off x="384325" y="1693981"/>
            <a:ext cx="8492975" cy="2769989"/>
          </a:xfrm>
          <a:prstGeom prst="rect">
            <a:avLst/>
          </a:prstGeom>
          <a:noFill/>
        </p:spPr>
        <p:txBody>
          <a:bodyPr wrap="square" rtlCol="0">
            <a:spAutoFit/>
          </a:bodyPr>
          <a:lstStyle/>
          <a:p>
            <a:pPr algn="ctr"/>
            <a:r>
              <a:rPr lang="en-GB" sz="7800" b="1" dirty="0">
                <a:solidFill>
                  <a:srgbClr val="2C2964"/>
                </a:solidFill>
                <a:latin typeface="Castledown Trial" panose="020F0503040201040103" pitchFamily="34" charset="0"/>
              </a:rPr>
              <a:t>Rail Safety Week</a:t>
            </a:r>
          </a:p>
          <a:p>
            <a:pPr algn="ctr"/>
            <a:r>
              <a:rPr lang="en-GB" sz="9600" b="1" dirty="0">
                <a:solidFill>
                  <a:srgbClr val="2C2964"/>
                </a:solidFill>
                <a:latin typeface="Castledown Trial" panose="020F0503040201040103" pitchFamily="34" charset="0"/>
              </a:rPr>
              <a:t>2025</a:t>
            </a:r>
          </a:p>
        </p:txBody>
      </p:sp>
    </p:spTree>
    <p:extLst>
      <p:ext uri="{BB962C8B-B14F-4D97-AF65-F5344CB8AC3E}">
        <p14:creationId xmlns:p14="http://schemas.microsoft.com/office/powerpoint/2010/main" val="4284272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08FC897-2889-FA39-AF8A-DC0FC1FEFAEC}"/>
              </a:ext>
            </a:extLst>
          </p:cNvPr>
          <p:cNvPicPr>
            <a:picLocks noChangeAspect="1"/>
          </p:cNvPicPr>
          <p:nvPr/>
        </p:nvPicPr>
        <p:blipFill rotWithShape="1">
          <a:blip r:embed="rId3"/>
          <a:srcRect l="5969"/>
          <a:stretch/>
        </p:blipFill>
        <p:spPr>
          <a:xfrm>
            <a:off x="0" y="651067"/>
            <a:ext cx="7922481" cy="1444877"/>
          </a:xfrm>
          <a:prstGeom prst="rect">
            <a:avLst/>
          </a:prstGeom>
        </p:spPr>
      </p:pic>
      <p:pic>
        <p:nvPicPr>
          <p:cNvPr id="2" name="Picture 1">
            <a:extLst>
              <a:ext uri="{FF2B5EF4-FFF2-40B4-BE49-F238E27FC236}">
                <a16:creationId xmlns:a16="http://schemas.microsoft.com/office/drawing/2014/main" id="{53A0F26E-104C-D34F-2744-6887E642A647}"/>
              </a:ext>
            </a:extLst>
          </p:cNvPr>
          <p:cNvPicPr>
            <a:picLocks noChangeAspect="1"/>
          </p:cNvPicPr>
          <p:nvPr/>
        </p:nvPicPr>
        <p:blipFill>
          <a:blip r:embed="rId4"/>
          <a:stretch>
            <a:fillRect/>
          </a:stretch>
        </p:blipFill>
        <p:spPr>
          <a:xfrm>
            <a:off x="425427" y="2405864"/>
            <a:ext cx="8071804" cy="3761558"/>
          </a:xfrm>
          <a:prstGeom prst="rect">
            <a:avLst/>
          </a:prstGeom>
        </p:spPr>
      </p:pic>
      <p:sp>
        <p:nvSpPr>
          <p:cNvPr id="3" name="Google Shape;160;p9">
            <a:extLst>
              <a:ext uri="{FF2B5EF4-FFF2-40B4-BE49-F238E27FC236}">
                <a16:creationId xmlns:a16="http://schemas.microsoft.com/office/drawing/2014/main" id="{B27AF04D-28A0-1568-B069-7F9D2207D8F3}"/>
              </a:ext>
            </a:extLst>
          </p:cNvPr>
          <p:cNvSpPr/>
          <p:nvPr/>
        </p:nvSpPr>
        <p:spPr>
          <a:xfrm>
            <a:off x="693420" y="3197897"/>
            <a:ext cx="3467030" cy="249031"/>
          </a:xfrm>
          <a:prstGeom prst="rect">
            <a:avLst/>
          </a:prstGeom>
          <a:solidFill>
            <a:srgbClr val="FF33CC"/>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4" name="Google Shape;161;p9">
            <a:extLst>
              <a:ext uri="{FF2B5EF4-FFF2-40B4-BE49-F238E27FC236}">
                <a16:creationId xmlns:a16="http://schemas.microsoft.com/office/drawing/2014/main" id="{E1EC7ADC-D4A2-39F7-9CD8-5C4DF18AE91C}"/>
              </a:ext>
            </a:extLst>
          </p:cNvPr>
          <p:cNvSpPr/>
          <p:nvPr/>
        </p:nvSpPr>
        <p:spPr>
          <a:xfrm>
            <a:off x="4719539" y="3197897"/>
            <a:ext cx="3467030" cy="249031"/>
          </a:xfrm>
          <a:prstGeom prst="rect">
            <a:avLst/>
          </a:prstGeom>
          <a:solidFill>
            <a:srgbClr val="00B0F0"/>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5" name="Google Shape;162;p9">
            <a:extLst>
              <a:ext uri="{FF2B5EF4-FFF2-40B4-BE49-F238E27FC236}">
                <a16:creationId xmlns:a16="http://schemas.microsoft.com/office/drawing/2014/main" id="{ADD82D52-ED81-1713-C904-54516F0F96E4}"/>
              </a:ext>
            </a:extLst>
          </p:cNvPr>
          <p:cNvSpPr/>
          <p:nvPr/>
        </p:nvSpPr>
        <p:spPr>
          <a:xfrm>
            <a:off x="693420" y="5049687"/>
            <a:ext cx="3467030" cy="249031"/>
          </a:xfrm>
          <a:prstGeom prst="rect">
            <a:avLst/>
          </a:prstGeom>
          <a:solidFill>
            <a:srgbClr val="F9DB45"/>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6" name="Google Shape;163;p9">
            <a:extLst>
              <a:ext uri="{FF2B5EF4-FFF2-40B4-BE49-F238E27FC236}">
                <a16:creationId xmlns:a16="http://schemas.microsoft.com/office/drawing/2014/main" id="{5FBA91F2-9289-F94D-2B92-3F52CF142BB1}"/>
              </a:ext>
            </a:extLst>
          </p:cNvPr>
          <p:cNvSpPr/>
          <p:nvPr/>
        </p:nvSpPr>
        <p:spPr>
          <a:xfrm>
            <a:off x="4719538" y="5049687"/>
            <a:ext cx="3467030" cy="249031"/>
          </a:xfrm>
          <a:prstGeom prst="rect">
            <a:avLst/>
          </a:prstGeom>
          <a:solidFill>
            <a:srgbClr val="FF6600"/>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7" name="Picture 6" descr="A building with a clock on top&#10;&#10;Description automatically generated">
            <a:extLst>
              <a:ext uri="{FF2B5EF4-FFF2-40B4-BE49-F238E27FC236}">
                <a16:creationId xmlns:a16="http://schemas.microsoft.com/office/drawing/2014/main" id="{AF2BFEF6-DCDF-A457-BB56-FFD58C3E0CA3}"/>
              </a:ext>
            </a:extLst>
          </p:cNvPr>
          <p:cNvPicPr>
            <a:picLocks noChangeAspect="1"/>
          </p:cNvPicPr>
          <p:nvPr/>
        </p:nvPicPr>
        <p:blipFill>
          <a:blip r:embed="rId5"/>
          <a:stretch>
            <a:fillRect/>
          </a:stretch>
        </p:blipFill>
        <p:spPr>
          <a:xfrm>
            <a:off x="6470042" y="1225944"/>
            <a:ext cx="1994390" cy="1516674"/>
          </a:xfrm>
          <a:prstGeom prst="rect">
            <a:avLst/>
          </a:prstGeom>
        </p:spPr>
      </p:pic>
    </p:spTree>
    <p:extLst>
      <p:ext uri="{BB962C8B-B14F-4D97-AF65-F5344CB8AC3E}">
        <p14:creationId xmlns:p14="http://schemas.microsoft.com/office/powerpoint/2010/main" val="231397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13" descr="Great Western electric operation extends west - International Railway  Journal"/>
          <p:cNvPicPr preferRelativeResize="0"/>
          <p:nvPr/>
        </p:nvPicPr>
        <p:blipFill rotWithShape="1">
          <a:blip r:embed="rId3">
            <a:alphaModFix/>
          </a:blip>
          <a:srcRect l="11094"/>
          <a:stretch/>
        </p:blipFill>
        <p:spPr>
          <a:xfrm>
            <a:off x="978657" y="1273956"/>
            <a:ext cx="7123616" cy="4502003"/>
          </a:xfrm>
          <a:prstGeom prst="rect">
            <a:avLst/>
          </a:prstGeom>
          <a:noFill/>
          <a:ln>
            <a:noFill/>
          </a:ln>
        </p:spPr>
      </p:pic>
      <p:cxnSp>
        <p:nvCxnSpPr>
          <p:cNvPr id="182" name="Google Shape;182;p13"/>
          <p:cNvCxnSpPr/>
          <p:nvPr/>
        </p:nvCxnSpPr>
        <p:spPr>
          <a:xfrm>
            <a:off x="4708030" y="2798055"/>
            <a:ext cx="2524836" cy="327546"/>
          </a:xfrm>
          <a:prstGeom prst="straightConnector1">
            <a:avLst/>
          </a:prstGeom>
          <a:noFill/>
          <a:ln w="76200" cap="flat" cmpd="sng">
            <a:solidFill>
              <a:schemeClr val="accent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C1CFFC81-ED5F-6408-1C97-B76FD7DC0528}"/>
              </a:ext>
            </a:extLst>
          </p:cNvPr>
          <p:cNvGrpSpPr/>
          <p:nvPr/>
        </p:nvGrpSpPr>
        <p:grpSpPr>
          <a:xfrm>
            <a:off x="649367" y="453292"/>
            <a:ext cx="4607682" cy="2975708"/>
            <a:chOff x="-6332" y="612426"/>
            <a:chExt cx="5641738" cy="3643516"/>
          </a:xfrm>
        </p:grpSpPr>
        <p:pic>
          <p:nvPicPr>
            <p:cNvPr id="5" name="Picture 4" descr="Shape, arrow&#10;&#10;Description automatically generated">
              <a:extLst>
                <a:ext uri="{FF2B5EF4-FFF2-40B4-BE49-F238E27FC236}">
                  <a16:creationId xmlns:a16="http://schemas.microsoft.com/office/drawing/2014/main" id="{A0EDF3F9-2D21-9075-6239-78B0D712FEFC}"/>
                </a:ext>
              </a:extLst>
            </p:cNvPr>
            <p:cNvPicPr>
              <a:picLocks noChangeAspect="1"/>
            </p:cNvPicPr>
            <p:nvPr/>
          </p:nvPicPr>
          <p:blipFill>
            <a:blip r:embed="rId4"/>
            <a:stretch>
              <a:fillRect/>
            </a:stretch>
          </p:blipFill>
          <p:spPr>
            <a:xfrm rot="6913783">
              <a:off x="1743850" y="956990"/>
              <a:ext cx="3486974" cy="3110929"/>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689D0DA0-9A5D-9319-75D6-FE5B8517CB61}"/>
                </a:ext>
              </a:extLst>
            </p:cNvPr>
            <p:cNvPicPr>
              <a:picLocks noChangeAspect="1"/>
            </p:cNvPicPr>
            <p:nvPr/>
          </p:nvPicPr>
          <p:blipFill rotWithShape="1">
            <a:blip r:embed="rId5"/>
            <a:srcRect l="6050"/>
            <a:stretch/>
          </p:blipFill>
          <p:spPr>
            <a:xfrm>
              <a:off x="-6332" y="612426"/>
              <a:ext cx="5641738" cy="1322947"/>
            </a:xfrm>
            <a:prstGeom prst="rect">
              <a:avLst/>
            </a:prstGeom>
          </p:spPr>
        </p:pic>
      </p:grpSp>
      <p:grpSp>
        <p:nvGrpSpPr>
          <p:cNvPr id="16" name="Group 15">
            <a:extLst>
              <a:ext uri="{FF2B5EF4-FFF2-40B4-BE49-F238E27FC236}">
                <a16:creationId xmlns:a16="http://schemas.microsoft.com/office/drawing/2014/main" id="{BE9E1CC5-233A-943D-71E8-387CF2B3A23D}"/>
              </a:ext>
            </a:extLst>
          </p:cNvPr>
          <p:cNvGrpSpPr/>
          <p:nvPr/>
        </p:nvGrpSpPr>
        <p:grpSpPr>
          <a:xfrm>
            <a:off x="5446712" y="338091"/>
            <a:ext cx="3336224" cy="3486974"/>
            <a:chOff x="5779542" y="1265665"/>
            <a:chExt cx="3336224" cy="3486974"/>
          </a:xfrm>
        </p:grpSpPr>
        <p:pic>
          <p:nvPicPr>
            <p:cNvPr id="7" name="Picture 6" descr="Shape, arrow&#10;&#10;Description automatically generated">
              <a:extLst>
                <a:ext uri="{FF2B5EF4-FFF2-40B4-BE49-F238E27FC236}">
                  <a16:creationId xmlns:a16="http://schemas.microsoft.com/office/drawing/2014/main" id="{A8CCA06A-A690-0002-697A-33BC48313A57}"/>
                </a:ext>
              </a:extLst>
            </p:cNvPr>
            <p:cNvPicPr>
              <a:picLocks noChangeAspect="1"/>
            </p:cNvPicPr>
            <p:nvPr/>
          </p:nvPicPr>
          <p:blipFill>
            <a:blip r:embed="rId4"/>
            <a:stretch>
              <a:fillRect/>
            </a:stretch>
          </p:blipFill>
          <p:spPr>
            <a:xfrm rot="16200000">
              <a:off x="5591520" y="1453687"/>
              <a:ext cx="3486974" cy="3110929"/>
            </a:xfrm>
            <a:prstGeom prst="rect">
              <a:avLst/>
            </a:prstGeom>
          </p:spPr>
        </p:pic>
        <p:pic>
          <p:nvPicPr>
            <p:cNvPr id="15" name="Picture 14">
              <a:extLst>
                <a:ext uri="{FF2B5EF4-FFF2-40B4-BE49-F238E27FC236}">
                  <a16:creationId xmlns:a16="http://schemas.microsoft.com/office/drawing/2014/main" id="{19A94A1B-3F0E-4F9B-EB87-ACCDA989E388}"/>
                </a:ext>
              </a:extLst>
            </p:cNvPr>
            <p:cNvPicPr>
              <a:picLocks noChangeAspect="1"/>
            </p:cNvPicPr>
            <p:nvPr/>
          </p:nvPicPr>
          <p:blipFill>
            <a:blip r:embed="rId6"/>
            <a:stretch>
              <a:fillRect/>
            </a:stretch>
          </p:blipFill>
          <p:spPr>
            <a:xfrm>
              <a:off x="6847857" y="3365094"/>
              <a:ext cx="2267909" cy="120101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wipe(left)">
                                      <p:cBhvr>
                                        <p:cTn id="7" dur="500"/>
                                        <p:tgtEl>
                                          <p:spTgt spid="1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4" name="Picture 3">
            <a:extLst>
              <a:ext uri="{FF2B5EF4-FFF2-40B4-BE49-F238E27FC236}">
                <a16:creationId xmlns:a16="http://schemas.microsoft.com/office/drawing/2014/main" id="{25A814AF-24E6-6D92-8057-A7B9EE89B7BD}"/>
              </a:ext>
            </a:extLst>
          </p:cNvPr>
          <p:cNvPicPr>
            <a:picLocks noChangeAspect="1"/>
          </p:cNvPicPr>
          <p:nvPr/>
        </p:nvPicPr>
        <p:blipFill rotWithShape="1">
          <a:blip r:embed="rId3"/>
          <a:srcRect l="10921"/>
          <a:stretch/>
        </p:blipFill>
        <p:spPr>
          <a:xfrm>
            <a:off x="0" y="270209"/>
            <a:ext cx="6299672" cy="1767993"/>
          </a:xfrm>
          <a:prstGeom prst="rect">
            <a:avLst/>
          </a:prstGeom>
        </p:spPr>
      </p:pic>
      <p:pic>
        <p:nvPicPr>
          <p:cNvPr id="5" name="Google Shape;193;p14" descr="Class 442 emu | British rail, Diesel locomotive, Train">
            <a:extLst>
              <a:ext uri="{FF2B5EF4-FFF2-40B4-BE49-F238E27FC236}">
                <a16:creationId xmlns:a16="http://schemas.microsoft.com/office/drawing/2014/main" id="{6E574BC5-0239-B3D6-473B-E62A2FA9B6A3}"/>
              </a:ext>
            </a:extLst>
          </p:cNvPr>
          <p:cNvPicPr preferRelativeResize="0">
            <a:picLocks noChangeAspect="1"/>
          </p:cNvPicPr>
          <p:nvPr/>
        </p:nvPicPr>
        <p:blipFill rotWithShape="1">
          <a:blip r:embed="rId4"/>
          <a:srcRect l="4538" r="3027"/>
          <a:stretch/>
        </p:blipFill>
        <p:spPr>
          <a:xfrm>
            <a:off x="763161" y="2289120"/>
            <a:ext cx="4909091" cy="3485575"/>
          </a:xfrm>
          <a:prstGeom prst="rect">
            <a:avLst/>
          </a:prstGeom>
          <a:solidFill>
            <a:srgbClr val="F9DC4B"/>
          </a:solidFill>
          <a:ln>
            <a:noFill/>
          </a:ln>
          <a:effectLst>
            <a:outerShdw blurRad="76200" dist="127000" dir="2700000" algn="tl" rotWithShape="0">
              <a:prstClr val="black">
                <a:alpha val="40000"/>
              </a:prstClr>
            </a:outerShdw>
          </a:effectLst>
        </p:spPr>
      </p:pic>
      <p:pic>
        <p:nvPicPr>
          <p:cNvPr id="6" name="Google Shape;190;p14" descr="Electric train services from London to Cardiff begin as the Severn tunnel  is electrified - RailInsider">
            <a:extLst>
              <a:ext uri="{FF2B5EF4-FFF2-40B4-BE49-F238E27FC236}">
                <a16:creationId xmlns:a16="http://schemas.microsoft.com/office/drawing/2014/main" id="{2F3E5DE1-446F-640A-40BA-4472F017330C}"/>
              </a:ext>
            </a:extLst>
          </p:cNvPr>
          <p:cNvPicPr preferRelativeResize="0">
            <a:picLocks noChangeAspect="1"/>
          </p:cNvPicPr>
          <p:nvPr/>
        </p:nvPicPr>
        <p:blipFill rotWithShape="1">
          <a:blip r:embed="rId5"/>
          <a:srcRect r="7094"/>
          <a:stretch/>
        </p:blipFill>
        <p:spPr>
          <a:xfrm>
            <a:off x="3886201" y="1691640"/>
            <a:ext cx="4546327" cy="2752203"/>
          </a:xfrm>
          <a:prstGeom prst="rect">
            <a:avLst/>
          </a:prstGeom>
          <a:solidFill>
            <a:srgbClr val="F9DC4B"/>
          </a:solidFill>
          <a:ln>
            <a:noFill/>
          </a:ln>
          <a:effectLst>
            <a:outerShdw blurRad="76200" dist="127000" dir="2700000" algn="tl" rotWithShape="0">
              <a:prstClr val="black">
                <a:alpha val="40000"/>
              </a:prstClr>
            </a:outerShdw>
          </a:effectLst>
        </p:spPr>
      </p:pic>
      <p:pic>
        <p:nvPicPr>
          <p:cNvPr id="8" name="Picture 7" descr="A yellow circle with a blue lightning bolt in it&#10;&#10;Description automatically generated">
            <a:extLst>
              <a:ext uri="{FF2B5EF4-FFF2-40B4-BE49-F238E27FC236}">
                <a16:creationId xmlns:a16="http://schemas.microsoft.com/office/drawing/2014/main" id="{1800F32F-46E4-1C84-8971-A3071BFEBFEB}"/>
              </a:ext>
            </a:extLst>
          </p:cNvPr>
          <p:cNvPicPr>
            <a:picLocks noChangeAspect="1"/>
          </p:cNvPicPr>
          <p:nvPr/>
        </p:nvPicPr>
        <p:blipFill>
          <a:blip r:embed="rId6"/>
          <a:stretch>
            <a:fillRect/>
          </a:stretch>
        </p:blipFill>
        <p:spPr>
          <a:xfrm>
            <a:off x="4738039" y="4231394"/>
            <a:ext cx="1868426" cy="1794219"/>
          </a:xfrm>
          <a:prstGeom prst="rect">
            <a:avLst/>
          </a:prstGeom>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C2964"/>
        </a:solidFill>
        <a:effectLst/>
      </p:bgPr>
    </p:bg>
    <p:spTree>
      <p:nvGrpSpPr>
        <p:cNvPr id="1" name=""/>
        <p:cNvGrpSpPr/>
        <p:nvPr/>
      </p:nvGrpSpPr>
      <p:grpSpPr>
        <a:xfrm>
          <a:off x="0" y="0"/>
          <a:ext cx="0" cy="0"/>
          <a:chOff x="0" y="0"/>
          <a:chExt cx="0" cy="0"/>
        </a:xfrm>
      </p:grpSpPr>
      <p:pic>
        <p:nvPicPr>
          <p:cNvPr id="10" name="Picture 9" descr="A white letters on a black background&#10;&#10;Description automatically generated">
            <a:extLst>
              <a:ext uri="{FF2B5EF4-FFF2-40B4-BE49-F238E27FC236}">
                <a16:creationId xmlns:a16="http://schemas.microsoft.com/office/drawing/2014/main" id="{FCE6B2D9-6876-339C-C69A-A666CD559F80}"/>
              </a:ext>
            </a:extLst>
          </p:cNvPr>
          <p:cNvPicPr>
            <a:picLocks noChangeAspect="1"/>
          </p:cNvPicPr>
          <p:nvPr/>
        </p:nvPicPr>
        <p:blipFill>
          <a:blip r:embed="rId4"/>
          <a:stretch>
            <a:fillRect/>
          </a:stretch>
        </p:blipFill>
        <p:spPr>
          <a:xfrm>
            <a:off x="6755278" y="6194438"/>
            <a:ext cx="2075571" cy="459739"/>
          </a:xfrm>
          <a:prstGeom prst="rect">
            <a:avLst/>
          </a:prstGeom>
        </p:spPr>
      </p:pic>
      <p:pic>
        <p:nvPicPr>
          <p:cNvPr id="6" name="Picture 5">
            <a:extLst>
              <a:ext uri="{FF2B5EF4-FFF2-40B4-BE49-F238E27FC236}">
                <a16:creationId xmlns:a16="http://schemas.microsoft.com/office/drawing/2014/main" id="{5F36355C-D361-1E60-7D1B-6EE124A3961E}"/>
              </a:ext>
            </a:extLst>
          </p:cNvPr>
          <p:cNvPicPr>
            <a:picLocks noChangeAspect="1"/>
          </p:cNvPicPr>
          <p:nvPr/>
        </p:nvPicPr>
        <p:blipFill>
          <a:blip r:embed="rId5"/>
          <a:stretch>
            <a:fillRect/>
          </a:stretch>
        </p:blipFill>
        <p:spPr>
          <a:xfrm>
            <a:off x="130796" y="30480"/>
            <a:ext cx="6169687" cy="969348"/>
          </a:xfrm>
          <a:prstGeom prst="rect">
            <a:avLst/>
          </a:prstGeom>
        </p:spPr>
      </p:pic>
      <p:pic>
        <p:nvPicPr>
          <p:cNvPr id="9" name="Online Media 8" title="Railway Reality Check: Debunking the Myths! Part 2 - Myths about Electricity">
            <a:hlinkClick r:id="" action="ppaction://media"/>
            <a:extLst>
              <a:ext uri="{FF2B5EF4-FFF2-40B4-BE49-F238E27FC236}">
                <a16:creationId xmlns:a16="http://schemas.microsoft.com/office/drawing/2014/main" id="{5361A6C0-D91E-DEEF-9FE4-7E5B7952B932}"/>
              </a:ext>
            </a:extLst>
          </p:cNvPr>
          <p:cNvPicPr>
            <a:picLocks noRot="1" noChangeAspect="1"/>
          </p:cNvPicPr>
          <p:nvPr>
            <a:videoFile r:link="rId1"/>
          </p:nvPr>
        </p:nvPicPr>
        <p:blipFill>
          <a:blip r:embed="rId6"/>
          <a:stretch>
            <a:fillRect/>
          </a:stretch>
        </p:blipFill>
        <p:spPr>
          <a:xfrm>
            <a:off x="0" y="847725"/>
            <a:ext cx="9144000" cy="5162550"/>
          </a:xfrm>
          <a:prstGeom prst="rect">
            <a:avLst/>
          </a:prstGeom>
        </p:spPr>
      </p:pic>
    </p:spTree>
    <p:extLst>
      <p:ext uri="{BB962C8B-B14F-4D97-AF65-F5344CB8AC3E}">
        <p14:creationId xmlns:p14="http://schemas.microsoft.com/office/powerpoint/2010/main" val="587520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Google Shape;209;p16"/>
          <p:cNvPicPr preferRelativeResize="0"/>
          <p:nvPr/>
        </p:nvPicPr>
        <p:blipFill rotWithShape="1">
          <a:blip r:embed="rId3">
            <a:alphaModFix/>
          </a:blip>
          <a:srcRect l="22905" t="20704" r="24284" b="22109"/>
          <a:stretch/>
        </p:blipFill>
        <p:spPr>
          <a:xfrm>
            <a:off x="640080" y="587367"/>
            <a:ext cx="7863840" cy="4790012"/>
          </a:xfrm>
          <a:prstGeom prst="rect">
            <a:avLst/>
          </a:prstGeom>
          <a:noFill/>
          <a:ln>
            <a:noFill/>
          </a:ln>
        </p:spPr>
      </p:pic>
      <p:pic>
        <p:nvPicPr>
          <p:cNvPr id="2" name="Picture 1">
            <a:extLst>
              <a:ext uri="{FF2B5EF4-FFF2-40B4-BE49-F238E27FC236}">
                <a16:creationId xmlns:a16="http://schemas.microsoft.com/office/drawing/2014/main" id="{F930F928-58DD-ECAA-1654-3AA7D2AF0786}"/>
              </a:ext>
            </a:extLst>
          </p:cNvPr>
          <p:cNvPicPr>
            <a:picLocks noChangeAspect="1"/>
          </p:cNvPicPr>
          <p:nvPr/>
        </p:nvPicPr>
        <p:blipFill>
          <a:blip r:embed="rId4"/>
          <a:stretch>
            <a:fillRect/>
          </a:stretch>
        </p:blipFill>
        <p:spPr>
          <a:xfrm>
            <a:off x="548640" y="5453579"/>
            <a:ext cx="5986791" cy="117663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8" name="Picture 7">
            <a:extLst>
              <a:ext uri="{FF2B5EF4-FFF2-40B4-BE49-F238E27FC236}">
                <a16:creationId xmlns:a16="http://schemas.microsoft.com/office/drawing/2014/main" id="{EAA9FE15-EF6F-2B08-113B-4A29874DD2FB}"/>
              </a:ext>
            </a:extLst>
          </p:cNvPr>
          <p:cNvPicPr>
            <a:picLocks noChangeAspect="1"/>
          </p:cNvPicPr>
          <p:nvPr/>
        </p:nvPicPr>
        <p:blipFill rotWithShape="1">
          <a:blip r:embed="rId3"/>
          <a:srcRect b="26563"/>
          <a:stretch/>
        </p:blipFill>
        <p:spPr>
          <a:xfrm>
            <a:off x="468122" y="2199800"/>
            <a:ext cx="2822693" cy="3407084"/>
          </a:xfrm>
          <a:prstGeom prst="rect">
            <a:avLst/>
          </a:prstGeom>
        </p:spPr>
      </p:pic>
      <p:pic>
        <p:nvPicPr>
          <p:cNvPr id="10" name="Google Shape;326;p26" descr="The shocking moment two boys risked their lives to retrieve a ball">
            <a:extLst>
              <a:ext uri="{FF2B5EF4-FFF2-40B4-BE49-F238E27FC236}">
                <a16:creationId xmlns:a16="http://schemas.microsoft.com/office/drawing/2014/main" id="{E2FE2EC8-B38D-9836-8C39-7BF7C8326091}"/>
              </a:ext>
            </a:extLst>
          </p:cNvPr>
          <p:cNvPicPr>
            <a:picLocks noChangeAspect="1"/>
          </p:cNvPicPr>
          <p:nvPr/>
        </p:nvPicPr>
        <p:blipFill rotWithShape="1">
          <a:blip r:embed="rId4"/>
          <a:srcRect l="12311" b="5031"/>
          <a:stretch/>
        </p:blipFill>
        <p:spPr>
          <a:xfrm>
            <a:off x="3169920" y="1722120"/>
            <a:ext cx="5257800" cy="3931920"/>
          </a:xfrm>
          <a:prstGeom prst="rect">
            <a:avLst/>
          </a:prstGeom>
          <a:solidFill>
            <a:srgbClr val="2C2964"/>
          </a:solidFill>
          <a:ln>
            <a:noFill/>
          </a:ln>
          <a:effectLst>
            <a:outerShdw blurRad="76200" dist="127000" dir="2700000" algn="tl" rotWithShape="0">
              <a:prstClr val="black">
                <a:alpha val="40000"/>
              </a:prstClr>
            </a:outerShdw>
          </a:effectLst>
        </p:spPr>
      </p:pic>
      <p:pic>
        <p:nvPicPr>
          <p:cNvPr id="9" name="Picture 8">
            <a:extLst>
              <a:ext uri="{FF2B5EF4-FFF2-40B4-BE49-F238E27FC236}">
                <a16:creationId xmlns:a16="http://schemas.microsoft.com/office/drawing/2014/main" id="{256028BA-0CAF-5E6B-6BFD-847D9C0ACDB4}"/>
              </a:ext>
            </a:extLst>
          </p:cNvPr>
          <p:cNvPicPr>
            <a:picLocks noChangeAspect="1"/>
          </p:cNvPicPr>
          <p:nvPr/>
        </p:nvPicPr>
        <p:blipFill rotWithShape="1">
          <a:blip r:embed="rId5"/>
          <a:srcRect l="3609"/>
          <a:stretch/>
        </p:blipFill>
        <p:spPr>
          <a:xfrm>
            <a:off x="0" y="577835"/>
            <a:ext cx="6581631" cy="16033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4" name="Picture 3">
            <a:extLst>
              <a:ext uri="{FF2B5EF4-FFF2-40B4-BE49-F238E27FC236}">
                <a16:creationId xmlns:a16="http://schemas.microsoft.com/office/drawing/2014/main" id="{3FA5F2CC-F40E-556C-FD4B-417F9BFD298A}"/>
              </a:ext>
            </a:extLst>
          </p:cNvPr>
          <p:cNvPicPr>
            <a:picLocks noChangeAspect="1"/>
          </p:cNvPicPr>
          <p:nvPr/>
        </p:nvPicPr>
        <p:blipFill rotWithShape="1">
          <a:blip r:embed="rId3"/>
          <a:srcRect b="50000"/>
          <a:stretch/>
        </p:blipFill>
        <p:spPr>
          <a:xfrm>
            <a:off x="4033082" y="3691919"/>
            <a:ext cx="4755292" cy="1585098"/>
          </a:xfrm>
          <a:prstGeom prst="rect">
            <a:avLst/>
          </a:prstGeom>
        </p:spPr>
      </p:pic>
      <p:pic>
        <p:nvPicPr>
          <p:cNvPr id="5" name="Picture 4">
            <a:extLst>
              <a:ext uri="{FF2B5EF4-FFF2-40B4-BE49-F238E27FC236}">
                <a16:creationId xmlns:a16="http://schemas.microsoft.com/office/drawing/2014/main" id="{DB71CBAD-287D-AFB8-28F2-DB2CFE77D919}"/>
              </a:ext>
            </a:extLst>
          </p:cNvPr>
          <p:cNvPicPr>
            <a:picLocks noChangeAspect="1"/>
          </p:cNvPicPr>
          <p:nvPr/>
        </p:nvPicPr>
        <p:blipFill>
          <a:blip r:embed="rId4"/>
          <a:stretch>
            <a:fillRect/>
          </a:stretch>
        </p:blipFill>
        <p:spPr>
          <a:xfrm>
            <a:off x="428668" y="1752151"/>
            <a:ext cx="4474852" cy="1603387"/>
          </a:xfrm>
          <a:prstGeom prst="rect">
            <a:avLst/>
          </a:prstGeom>
        </p:spPr>
      </p:pic>
      <p:pic>
        <p:nvPicPr>
          <p:cNvPr id="6" name="Picture 5">
            <a:extLst>
              <a:ext uri="{FF2B5EF4-FFF2-40B4-BE49-F238E27FC236}">
                <a16:creationId xmlns:a16="http://schemas.microsoft.com/office/drawing/2014/main" id="{AE5FFDCD-7ADF-7813-A464-F231B5EFF0B8}"/>
              </a:ext>
            </a:extLst>
          </p:cNvPr>
          <p:cNvPicPr>
            <a:picLocks noChangeAspect="1"/>
          </p:cNvPicPr>
          <p:nvPr/>
        </p:nvPicPr>
        <p:blipFill rotWithShape="1">
          <a:blip r:embed="rId5"/>
          <a:srcRect l="14903"/>
          <a:stretch/>
        </p:blipFill>
        <p:spPr>
          <a:xfrm>
            <a:off x="0" y="211281"/>
            <a:ext cx="4451279" cy="1761897"/>
          </a:xfrm>
          <a:prstGeom prst="rect">
            <a:avLst/>
          </a:prstGeom>
        </p:spPr>
      </p:pic>
      <p:pic>
        <p:nvPicPr>
          <p:cNvPr id="7" name="Google Shape;230;p18" descr="See the source image">
            <a:extLst>
              <a:ext uri="{FF2B5EF4-FFF2-40B4-BE49-F238E27FC236}">
                <a16:creationId xmlns:a16="http://schemas.microsoft.com/office/drawing/2014/main" id="{9E99C859-77EE-3817-55F2-3BBEA7FC7C31}"/>
              </a:ext>
            </a:extLst>
          </p:cNvPr>
          <p:cNvPicPr>
            <a:picLocks noChangeAspect="1"/>
          </p:cNvPicPr>
          <p:nvPr/>
        </p:nvPicPr>
        <p:blipFill rotWithShape="1">
          <a:blip r:embed="rId6"/>
          <a:srcRect l="11982" t="21154" r="2832" b="12072"/>
          <a:stretch/>
        </p:blipFill>
        <p:spPr>
          <a:xfrm>
            <a:off x="666800" y="3355537"/>
            <a:ext cx="3128150" cy="1839039"/>
          </a:xfrm>
          <a:prstGeom prst="rect">
            <a:avLst/>
          </a:prstGeom>
          <a:solidFill>
            <a:srgbClr val="2C2964"/>
          </a:solidFill>
          <a:ln>
            <a:noFill/>
          </a:ln>
          <a:effectLst>
            <a:outerShdw blurRad="76200" dist="127000" dir="2700000" algn="tl" rotWithShape="0">
              <a:prstClr val="black">
                <a:alpha val="40000"/>
              </a:prstClr>
            </a:outerShdw>
          </a:effectLst>
        </p:spPr>
      </p:pic>
      <p:pic>
        <p:nvPicPr>
          <p:cNvPr id="8" name="Google Shape;231;p18" descr="A person standing in front of a fence&#10;&#10;Description automatically generated">
            <a:extLst>
              <a:ext uri="{FF2B5EF4-FFF2-40B4-BE49-F238E27FC236}">
                <a16:creationId xmlns:a16="http://schemas.microsoft.com/office/drawing/2014/main" id="{991B09CD-7772-611B-F4FF-677304062EBA}"/>
              </a:ext>
            </a:extLst>
          </p:cNvPr>
          <p:cNvPicPr>
            <a:picLocks noChangeAspect="1"/>
          </p:cNvPicPr>
          <p:nvPr/>
        </p:nvPicPr>
        <p:blipFill rotWithShape="1">
          <a:blip r:embed="rId7"/>
          <a:srcRect l="2578" t="13107"/>
          <a:stretch/>
        </p:blipFill>
        <p:spPr>
          <a:xfrm>
            <a:off x="4903520" y="838200"/>
            <a:ext cx="3571932" cy="2416714"/>
          </a:xfrm>
          <a:prstGeom prst="rect">
            <a:avLst/>
          </a:prstGeom>
          <a:solidFill>
            <a:srgbClr val="2C2964"/>
          </a:solidFill>
          <a:ln>
            <a:noFill/>
          </a:ln>
          <a:effectLst>
            <a:outerShdw blurRad="76200" dist="127000" dir="2700000" algn="tl" rotWithShape="0">
              <a:prstClr val="black">
                <a:alpha val="40000"/>
              </a:prstClr>
            </a:outerShdw>
          </a:effectLst>
        </p:spPr>
      </p:pic>
      <p:pic>
        <p:nvPicPr>
          <p:cNvPr id="9" name="Picture 8">
            <a:extLst>
              <a:ext uri="{FF2B5EF4-FFF2-40B4-BE49-F238E27FC236}">
                <a16:creationId xmlns:a16="http://schemas.microsoft.com/office/drawing/2014/main" id="{FA6B8EDF-4880-6990-4D28-9C473213CF81}"/>
              </a:ext>
            </a:extLst>
          </p:cNvPr>
          <p:cNvPicPr>
            <a:picLocks noChangeAspect="1"/>
          </p:cNvPicPr>
          <p:nvPr/>
        </p:nvPicPr>
        <p:blipFill rotWithShape="1">
          <a:blip r:embed="rId3"/>
          <a:srcRect t="53139"/>
          <a:stretch/>
        </p:blipFill>
        <p:spPr>
          <a:xfrm>
            <a:off x="428668" y="5277017"/>
            <a:ext cx="4755292" cy="14855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C2964"/>
        </a:solidFill>
        <a:effectLst/>
      </p:bgPr>
    </p:bg>
    <p:spTree>
      <p:nvGrpSpPr>
        <p:cNvPr id="1" name=""/>
        <p:cNvGrpSpPr/>
        <p:nvPr/>
      </p:nvGrpSpPr>
      <p:grpSpPr>
        <a:xfrm>
          <a:off x="0" y="0"/>
          <a:ext cx="0" cy="0"/>
          <a:chOff x="0" y="0"/>
          <a:chExt cx="0" cy="0"/>
        </a:xfrm>
      </p:grpSpPr>
      <p:pic>
        <p:nvPicPr>
          <p:cNvPr id="10" name="Picture 9" descr="A white letters on a black background&#10;&#10;Description automatically generated">
            <a:extLst>
              <a:ext uri="{FF2B5EF4-FFF2-40B4-BE49-F238E27FC236}">
                <a16:creationId xmlns:a16="http://schemas.microsoft.com/office/drawing/2014/main" id="{FCE6B2D9-6876-339C-C69A-A666CD559F80}"/>
              </a:ext>
            </a:extLst>
          </p:cNvPr>
          <p:cNvPicPr>
            <a:picLocks noChangeAspect="1"/>
          </p:cNvPicPr>
          <p:nvPr/>
        </p:nvPicPr>
        <p:blipFill>
          <a:blip r:embed="rId4"/>
          <a:stretch>
            <a:fillRect/>
          </a:stretch>
        </p:blipFill>
        <p:spPr>
          <a:xfrm>
            <a:off x="6755278" y="6194438"/>
            <a:ext cx="2075571" cy="459739"/>
          </a:xfrm>
          <a:prstGeom prst="rect">
            <a:avLst/>
          </a:prstGeom>
        </p:spPr>
      </p:pic>
      <p:pic>
        <p:nvPicPr>
          <p:cNvPr id="6" name="Picture 5">
            <a:extLst>
              <a:ext uri="{FF2B5EF4-FFF2-40B4-BE49-F238E27FC236}">
                <a16:creationId xmlns:a16="http://schemas.microsoft.com/office/drawing/2014/main" id="{5F36355C-D361-1E60-7D1B-6EE124A3961E}"/>
              </a:ext>
            </a:extLst>
          </p:cNvPr>
          <p:cNvPicPr>
            <a:picLocks noChangeAspect="1"/>
          </p:cNvPicPr>
          <p:nvPr/>
        </p:nvPicPr>
        <p:blipFill>
          <a:blip r:embed="rId5"/>
          <a:stretch>
            <a:fillRect/>
          </a:stretch>
        </p:blipFill>
        <p:spPr>
          <a:xfrm>
            <a:off x="130796" y="30480"/>
            <a:ext cx="6169687" cy="969348"/>
          </a:xfrm>
          <a:prstGeom prst="rect">
            <a:avLst/>
          </a:prstGeom>
        </p:spPr>
      </p:pic>
      <p:pic>
        <p:nvPicPr>
          <p:cNvPr id="3" name="Online Media 2" title="Railway Reality Check: Debunking the Myths! Part 1 - Myths about the Track">
            <a:hlinkClick r:id="" action="ppaction://media"/>
            <a:extLst>
              <a:ext uri="{FF2B5EF4-FFF2-40B4-BE49-F238E27FC236}">
                <a16:creationId xmlns:a16="http://schemas.microsoft.com/office/drawing/2014/main" id="{B33EE0D8-1BE7-8F19-400B-4A27DFB9D841}"/>
              </a:ext>
            </a:extLst>
          </p:cNvPr>
          <p:cNvPicPr>
            <a:picLocks noRot="1" noChangeAspect="1"/>
          </p:cNvPicPr>
          <p:nvPr>
            <a:videoFile r:link="rId1"/>
          </p:nvPr>
        </p:nvPicPr>
        <p:blipFill>
          <a:blip r:embed="rId6"/>
          <a:stretch>
            <a:fillRect/>
          </a:stretch>
        </p:blipFill>
        <p:spPr>
          <a:xfrm>
            <a:off x="0" y="847725"/>
            <a:ext cx="9144000" cy="5162550"/>
          </a:xfrm>
          <a:prstGeom prst="rect">
            <a:avLst/>
          </a:prstGeom>
        </p:spPr>
      </p:pic>
    </p:spTree>
    <p:extLst>
      <p:ext uri="{BB962C8B-B14F-4D97-AF65-F5344CB8AC3E}">
        <p14:creationId xmlns:p14="http://schemas.microsoft.com/office/powerpoint/2010/main" val="3107323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7847B7-D230-6AE9-F26F-600C91C06590}"/>
              </a:ext>
            </a:extLst>
          </p:cNvPr>
          <p:cNvSpPr/>
          <p:nvPr/>
        </p:nvSpPr>
        <p:spPr>
          <a:xfrm>
            <a:off x="0" y="588543"/>
            <a:ext cx="6644640" cy="1575538"/>
          </a:xfrm>
          <a:prstGeom prst="rect">
            <a:avLst/>
          </a:prstGeom>
          <a:solidFill>
            <a:srgbClr val="2C2964"/>
          </a:solidFill>
          <a:ln>
            <a:noFill/>
          </a:ln>
          <a:effectLst>
            <a:outerShdw blurRad="63500" dist="63500" dir="4800000" sx="101000" sy="101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9B839183-F63E-8090-0558-2D5BAE9EE35D}"/>
              </a:ext>
            </a:extLst>
          </p:cNvPr>
          <p:cNvSpPr txBox="1"/>
          <p:nvPr/>
        </p:nvSpPr>
        <p:spPr>
          <a:xfrm>
            <a:off x="198120" y="743502"/>
            <a:ext cx="6324600" cy="1200329"/>
          </a:xfrm>
          <a:prstGeom prst="rect">
            <a:avLst/>
          </a:prstGeom>
          <a:noFill/>
        </p:spPr>
        <p:txBody>
          <a:bodyPr wrap="square">
            <a:spAutoFit/>
          </a:bodyPr>
          <a:lstStyle/>
          <a:p>
            <a:r>
              <a:rPr lang="en-GB" sz="3600" dirty="0">
                <a:solidFill>
                  <a:schemeClr val="bg1"/>
                </a:solidFill>
                <a:latin typeface="Castledown Trial" panose="020F0503040201040103" pitchFamily="34" charset="0"/>
                <a:ea typeface="Arial"/>
                <a:cs typeface="Arial"/>
                <a:sym typeface="Arial"/>
              </a:rPr>
              <a:t>Q. What should you do if you drop something on the track?</a:t>
            </a:r>
            <a:endParaRPr lang="en-GB" sz="3600" dirty="0">
              <a:solidFill>
                <a:schemeClr val="bg1"/>
              </a:solidFill>
            </a:endParaRPr>
          </a:p>
        </p:txBody>
      </p:sp>
      <p:pic>
        <p:nvPicPr>
          <p:cNvPr id="11" name="Picture 2" descr="Download Teddy Bear Outline Images Png Image Clipart PNG Free |  FreePngClipart">
            <a:extLst>
              <a:ext uri="{FF2B5EF4-FFF2-40B4-BE49-F238E27FC236}">
                <a16:creationId xmlns:a16="http://schemas.microsoft.com/office/drawing/2014/main" id="{579B5E57-F791-35BC-CF8A-B586F6A38017}"/>
              </a:ext>
            </a:extLst>
          </p:cNvPr>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72953" y="2730971"/>
            <a:ext cx="2736468" cy="273646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picture containing text, monitor, screen, image&#10;&#10;Description automatically generated">
            <a:extLst>
              <a:ext uri="{FF2B5EF4-FFF2-40B4-BE49-F238E27FC236}">
                <a16:creationId xmlns:a16="http://schemas.microsoft.com/office/drawing/2014/main" id="{BB022970-5421-BBEF-713D-C11256C172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06751">
            <a:off x="3707004" y="2525762"/>
            <a:ext cx="1729990" cy="2887025"/>
          </a:xfrm>
          <a:prstGeom prst="rect">
            <a:avLst/>
          </a:prstGeom>
        </p:spPr>
      </p:pic>
      <p:pic>
        <p:nvPicPr>
          <p:cNvPr id="13" name="Picture 12" descr="A picture containing bar chart&#10;&#10;Description automatically generated">
            <a:extLst>
              <a:ext uri="{FF2B5EF4-FFF2-40B4-BE49-F238E27FC236}">
                <a16:creationId xmlns:a16="http://schemas.microsoft.com/office/drawing/2014/main" id="{859BE7A7-8D9F-542F-E19F-4D35A01DFB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51702">
            <a:off x="5765024" y="3036939"/>
            <a:ext cx="2736468" cy="1864672"/>
          </a:xfrm>
          <a:prstGeom prst="rect">
            <a:avLst/>
          </a:prstGeom>
        </p:spPr>
      </p:pic>
    </p:spTree>
    <p:extLst>
      <p:ext uri="{BB962C8B-B14F-4D97-AF65-F5344CB8AC3E}">
        <p14:creationId xmlns:p14="http://schemas.microsoft.com/office/powerpoint/2010/main" val="2448174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C2964"/>
        </a:solidFill>
        <a:effectLst/>
      </p:bgPr>
    </p:bg>
    <p:spTree>
      <p:nvGrpSpPr>
        <p:cNvPr id="1" name=""/>
        <p:cNvGrpSpPr/>
        <p:nvPr/>
      </p:nvGrpSpPr>
      <p:grpSpPr>
        <a:xfrm>
          <a:off x="0" y="0"/>
          <a:ext cx="0" cy="0"/>
          <a:chOff x="0" y="0"/>
          <a:chExt cx="0" cy="0"/>
        </a:xfrm>
      </p:grpSpPr>
      <p:pic>
        <p:nvPicPr>
          <p:cNvPr id="10" name="Picture 9" descr="A white letters on a black background&#10;&#10;Description automatically generated">
            <a:extLst>
              <a:ext uri="{FF2B5EF4-FFF2-40B4-BE49-F238E27FC236}">
                <a16:creationId xmlns:a16="http://schemas.microsoft.com/office/drawing/2014/main" id="{FCE6B2D9-6876-339C-C69A-A666CD559F80}"/>
              </a:ext>
            </a:extLst>
          </p:cNvPr>
          <p:cNvPicPr>
            <a:picLocks noChangeAspect="1"/>
          </p:cNvPicPr>
          <p:nvPr/>
        </p:nvPicPr>
        <p:blipFill>
          <a:blip r:embed="rId4"/>
          <a:stretch>
            <a:fillRect/>
          </a:stretch>
        </p:blipFill>
        <p:spPr>
          <a:xfrm>
            <a:off x="6755278" y="6194438"/>
            <a:ext cx="2075571" cy="459739"/>
          </a:xfrm>
          <a:prstGeom prst="rect">
            <a:avLst/>
          </a:prstGeom>
        </p:spPr>
      </p:pic>
      <p:pic>
        <p:nvPicPr>
          <p:cNvPr id="6" name="Picture 5">
            <a:extLst>
              <a:ext uri="{FF2B5EF4-FFF2-40B4-BE49-F238E27FC236}">
                <a16:creationId xmlns:a16="http://schemas.microsoft.com/office/drawing/2014/main" id="{5F36355C-D361-1E60-7D1B-6EE124A3961E}"/>
              </a:ext>
            </a:extLst>
          </p:cNvPr>
          <p:cNvPicPr>
            <a:picLocks noChangeAspect="1"/>
          </p:cNvPicPr>
          <p:nvPr/>
        </p:nvPicPr>
        <p:blipFill>
          <a:blip r:embed="rId5"/>
          <a:stretch>
            <a:fillRect/>
          </a:stretch>
        </p:blipFill>
        <p:spPr>
          <a:xfrm>
            <a:off x="130796" y="30480"/>
            <a:ext cx="6169687" cy="969348"/>
          </a:xfrm>
          <a:prstGeom prst="rect">
            <a:avLst/>
          </a:prstGeom>
        </p:spPr>
      </p:pic>
      <p:pic>
        <p:nvPicPr>
          <p:cNvPr id="4" name="Online Media 3" title="Railway Reality Check: Debunking the Myths! Part 4 - Retrieving Objects">
            <a:hlinkClick r:id="" action="ppaction://media"/>
            <a:extLst>
              <a:ext uri="{FF2B5EF4-FFF2-40B4-BE49-F238E27FC236}">
                <a16:creationId xmlns:a16="http://schemas.microsoft.com/office/drawing/2014/main" id="{D59C1ECF-C37A-DE12-B9C2-D5DD2E3548AC}"/>
              </a:ext>
            </a:extLst>
          </p:cNvPr>
          <p:cNvPicPr>
            <a:picLocks noRot="1" noChangeAspect="1"/>
          </p:cNvPicPr>
          <p:nvPr>
            <a:videoFile r:link="rId1"/>
          </p:nvPr>
        </p:nvPicPr>
        <p:blipFill>
          <a:blip r:embed="rId6"/>
          <a:stretch>
            <a:fillRect/>
          </a:stretch>
        </p:blipFill>
        <p:spPr>
          <a:xfrm>
            <a:off x="0" y="847725"/>
            <a:ext cx="9144000" cy="5162550"/>
          </a:xfrm>
          <a:prstGeom prst="rect">
            <a:avLst/>
          </a:prstGeom>
        </p:spPr>
      </p:pic>
    </p:spTree>
    <p:extLst>
      <p:ext uri="{BB962C8B-B14F-4D97-AF65-F5344CB8AC3E}">
        <p14:creationId xmlns:p14="http://schemas.microsoft.com/office/powerpoint/2010/main" val="389281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AB8EB6-1019-C85B-6C81-AB03AFD95544}"/>
              </a:ext>
            </a:extLst>
          </p:cNvPr>
          <p:cNvPicPr>
            <a:picLocks noChangeAspect="1"/>
          </p:cNvPicPr>
          <p:nvPr/>
        </p:nvPicPr>
        <p:blipFill rotWithShape="1">
          <a:blip r:embed="rId3"/>
          <a:srcRect l="6016"/>
          <a:stretch/>
        </p:blipFill>
        <p:spPr>
          <a:xfrm>
            <a:off x="3269293" y="1350802"/>
            <a:ext cx="5223354" cy="3930927"/>
          </a:xfrm>
          <a:prstGeom prst="rect">
            <a:avLst/>
          </a:prstGeom>
        </p:spPr>
      </p:pic>
      <p:pic>
        <p:nvPicPr>
          <p:cNvPr id="2" name="Picture 1">
            <a:extLst>
              <a:ext uri="{FF2B5EF4-FFF2-40B4-BE49-F238E27FC236}">
                <a16:creationId xmlns:a16="http://schemas.microsoft.com/office/drawing/2014/main" id="{08605214-0319-5416-A5A4-FCF7122DD1FC}"/>
              </a:ext>
            </a:extLst>
          </p:cNvPr>
          <p:cNvPicPr>
            <a:picLocks noChangeAspect="1"/>
          </p:cNvPicPr>
          <p:nvPr/>
        </p:nvPicPr>
        <p:blipFill rotWithShape="1">
          <a:blip r:embed="rId4"/>
          <a:srcRect l="52293"/>
          <a:stretch/>
        </p:blipFill>
        <p:spPr>
          <a:xfrm>
            <a:off x="0" y="403233"/>
            <a:ext cx="6783316" cy="3944923"/>
          </a:xfrm>
          <a:prstGeom prst="rect">
            <a:avLst/>
          </a:prstGeom>
        </p:spPr>
      </p:pic>
      <p:pic>
        <p:nvPicPr>
          <p:cNvPr id="7" name="Picture 6">
            <a:extLst>
              <a:ext uri="{FF2B5EF4-FFF2-40B4-BE49-F238E27FC236}">
                <a16:creationId xmlns:a16="http://schemas.microsoft.com/office/drawing/2014/main" id="{E7577DCB-1F46-8BBE-71DE-4226F4DC1BB1}"/>
              </a:ext>
            </a:extLst>
          </p:cNvPr>
          <p:cNvPicPr>
            <a:picLocks noChangeAspect="1"/>
          </p:cNvPicPr>
          <p:nvPr/>
        </p:nvPicPr>
        <p:blipFill rotWithShape="1">
          <a:blip r:embed="rId5"/>
          <a:srcRect l="20496" t="24011" r="22273" b="27884"/>
          <a:stretch/>
        </p:blipFill>
        <p:spPr>
          <a:xfrm>
            <a:off x="361482" y="3123849"/>
            <a:ext cx="1670451" cy="1224307"/>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EC89A969-BA24-1E88-16E5-62B1BF329AF0}"/>
              </a:ext>
            </a:extLst>
          </p:cNvPr>
          <p:cNvPicPr>
            <a:picLocks noChangeAspect="1"/>
          </p:cNvPicPr>
          <p:nvPr/>
        </p:nvPicPr>
        <p:blipFill>
          <a:blip r:embed="rId6"/>
          <a:stretch>
            <a:fillRect/>
          </a:stretch>
        </p:blipFill>
        <p:spPr>
          <a:xfrm>
            <a:off x="1057483" y="3550282"/>
            <a:ext cx="2393621" cy="1595748"/>
          </a:xfrm>
          <a:prstGeom prst="rect">
            <a:avLst/>
          </a:prstGeom>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384001B6-5822-1BD9-1773-2F89CDCDB9DB}"/>
              </a:ext>
            </a:extLst>
          </p:cNvPr>
          <p:cNvPicPr>
            <a:picLocks noChangeAspect="1"/>
          </p:cNvPicPr>
          <p:nvPr/>
        </p:nvPicPr>
        <p:blipFill rotWithShape="1">
          <a:blip r:embed="rId7"/>
          <a:srcRect l="24190" t="18908" r="19435" b="27680"/>
          <a:stretch/>
        </p:blipFill>
        <p:spPr>
          <a:xfrm rot="20911466">
            <a:off x="773482" y="4331637"/>
            <a:ext cx="1722328" cy="1421440"/>
          </a:xfrm>
          <a:prstGeom prst="rect">
            <a:avLst/>
          </a:prstGeom>
          <a:effectLst>
            <a:outerShdw blurRad="50800" dist="38100" dir="2700000" algn="tl" rotWithShape="0">
              <a:prstClr val="black">
                <a:alpha val="40000"/>
              </a:prstClr>
            </a:outerShdw>
          </a:effectLst>
        </p:spPr>
      </p:pic>
      <p:pic>
        <p:nvPicPr>
          <p:cNvPr id="13" name="Google Shape;227;p15">
            <a:extLst>
              <a:ext uri="{FF2B5EF4-FFF2-40B4-BE49-F238E27FC236}">
                <a16:creationId xmlns:a16="http://schemas.microsoft.com/office/drawing/2014/main" id="{F5EAE1A6-9EFE-C095-B65D-948A56BB5E3B}"/>
              </a:ext>
            </a:extLst>
          </p:cNvPr>
          <p:cNvPicPr preferRelativeResize="0"/>
          <p:nvPr/>
        </p:nvPicPr>
        <p:blipFill rotWithShape="1">
          <a:blip r:embed="rId8">
            <a:alphaModFix/>
          </a:blip>
          <a:srcRect/>
          <a:stretch/>
        </p:blipFill>
        <p:spPr>
          <a:xfrm rot="-6725451">
            <a:off x="322343" y="5194614"/>
            <a:ext cx="1386326" cy="1502933"/>
          </a:xfrm>
          <a:prstGeom prst="rect">
            <a:avLst/>
          </a:prstGeom>
          <a:noFill/>
          <a:ln>
            <a:noFill/>
          </a:ln>
        </p:spPr>
      </p:pic>
      <p:pic>
        <p:nvPicPr>
          <p:cNvPr id="15" name="Picture 14">
            <a:extLst>
              <a:ext uri="{FF2B5EF4-FFF2-40B4-BE49-F238E27FC236}">
                <a16:creationId xmlns:a16="http://schemas.microsoft.com/office/drawing/2014/main" id="{A57225C1-7C9E-C457-58A1-D37A843D13CC}"/>
              </a:ext>
            </a:extLst>
          </p:cNvPr>
          <p:cNvPicPr>
            <a:picLocks noChangeAspect="1"/>
          </p:cNvPicPr>
          <p:nvPr/>
        </p:nvPicPr>
        <p:blipFill>
          <a:blip r:embed="rId9"/>
          <a:stretch>
            <a:fillRect/>
          </a:stretch>
        </p:blipFill>
        <p:spPr>
          <a:xfrm>
            <a:off x="1673037" y="5554402"/>
            <a:ext cx="4640738" cy="1076039"/>
          </a:xfrm>
          <a:prstGeom prst="rect">
            <a:avLst/>
          </a:prstGeom>
          <a:effectLst>
            <a:outerShdw blurRad="38100" dist="25400" dir="2700000" algn="tl" rotWithShape="0">
              <a:prstClr val="black">
                <a:alpha val="40000"/>
              </a:prstClr>
            </a:outerShdw>
          </a:effectLst>
        </p:spPr>
      </p:pic>
    </p:spTree>
    <p:extLst>
      <p:ext uri="{BB962C8B-B14F-4D97-AF65-F5344CB8AC3E}">
        <p14:creationId xmlns:p14="http://schemas.microsoft.com/office/powerpoint/2010/main" val="141050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D2FD2B-0DF6-77B5-8EB5-FF08BF9F717C}"/>
              </a:ext>
            </a:extLst>
          </p:cNvPr>
          <p:cNvPicPr>
            <a:picLocks noChangeAspect="1"/>
          </p:cNvPicPr>
          <p:nvPr/>
        </p:nvPicPr>
        <p:blipFill rotWithShape="1">
          <a:blip r:embed="rId3"/>
          <a:srcRect l="2204"/>
          <a:stretch/>
        </p:blipFill>
        <p:spPr>
          <a:xfrm>
            <a:off x="960120" y="1251617"/>
            <a:ext cx="7363065" cy="4573487"/>
          </a:xfrm>
          <a:prstGeom prst="rect">
            <a:avLst/>
          </a:prstGeom>
        </p:spPr>
      </p:pic>
      <p:pic>
        <p:nvPicPr>
          <p:cNvPr id="4" name="Picture 3">
            <a:extLst>
              <a:ext uri="{FF2B5EF4-FFF2-40B4-BE49-F238E27FC236}">
                <a16:creationId xmlns:a16="http://schemas.microsoft.com/office/drawing/2014/main" id="{FAE9ED8A-4CA6-D73A-9A54-010D733118D8}"/>
              </a:ext>
            </a:extLst>
          </p:cNvPr>
          <p:cNvPicPr>
            <a:picLocks noChangeAspect="1"/>
          </p:cNvPicPr>
          <p:nvPr/>
        </p:nvPicPr>
        <p:blipFill rotWithShape="1">
          <a:blip r:embed="rId4"/>
          <a:srcRect l="11586"/>
          <a:stretch/>
        </p:blipFill>
        <p:spPr>
          <a:xfrm>
            <a:off x="-1" y="575810"/>
            <a:ext cx="4651703" cy="1249788"/>
          </a:xfrm>
          <a:prstGeom prst="rect">
            <a:avLst/>
          </a:prstGeom>
        </p:spPr>
      </p:pic>
    </p:spTree>
    <p:extLst>
      <p:ext uri="{BB962C8B-B14F-4D97-AF65-F5344CB8AC3E}">
        <p14:creationId xmlns:p14="http://schemas.microsoft.com/office/powerpoint/2010/main" val="1180183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4" name="Picture 3">
            <a:extLst>
              <a:ext uri="{FF2B5EF4-FFF2-40B4-BE49-F238E27FC236}">
                <a16:creationId xmlns:a16="http://schemas.microsoft.com/office/drawing/2014/main" id="{02CAA91A-4F36-AC14-8D6A-D901D8E0D92D}"/>
              </a:ext>
            </a:extLst>
          </p:cNvPr>
          <p:cNvPicPr>
            <a:picLocks noChangeAspect="1"/>
          </p:cNvPicPr>
          <p:nvPr/>
        </p:nvPicPr>
        <p:blipFill rotWithShape="1">
          <a:blip r:embed="rId3"/>
          <a:srcRect r="10597"/>
          <a:stretch/>
        </p:blipFill>
        <p:spPr>
          <a:xfrm>
            <a:off x="4636462" y="4255095"/>
            <a:ext cx="4507538" cy="1554615"/>
          </a:xfrm>
          <a:prstGeom prst="rect">
            <a:avLst/>
          </a:prstGeom>
        </p:spPr>
      </p:pic>
      <p:pic>
        <p:nvPicPr>
          <p:cNvPr id="3" name="Picture 2">
            <a:extLst>
              <a:ext uri="{FF2B5EF4-FFF2-40B4-BE49-F238E27FC236}">
                <a16:creationId xmlns:a16="http://schemas.microsoft.com/office/drawing/2014/main" id="{670DF887-AD6A-6625-237D-7A9B6A3BD6D3}"/>
              </a:ext>
            </a:extLst>
          </p:cNvPr>
          <p:cNvPicPr>
            <a:picLocks noChangeAspect="1"/>
          </p:cNvPicPr>
          <p:nvPr/>
        </p:nvPicPr>
        <p:blipFill>
          <a:blip r:embed="rId4"/>
          <a:stretch>
            <a:fillRect/>
          </a:stretch>
        </p:blipFill>
        <p:spPr>
          <a:xfrm>
            <a:off x="304561" y="1639499"/>
            <a:ext cx="4986960" cy="4962574"/>
          </a:xfrm>
          <a:prstGeom prst="rect">
            <a:avLst/>
          </a:prstGeom>
        </p:spPr>
      </p:pic>
      <p:pic>
        <p:nvPicPr>
          <p:cNvPr id="255" name="Google Shape;255;p21" descr="Wireless sensors could improve level crossing safety"/>
          <p:cNvPicPr>
            <a:picLocks noChangeAspect="1"/>
          </p:cNvPicPr>
          <p:nvPr/>
        </p:nvPicPr>
        <p:blipFill rotWithShape="1">
          <a:blip r:embed="rId5"/>
          <a:srcRect/>
          <a:stretch/>
        </p:blipFill>
        <p:spPr>
          <a:xfrm>
            <a:off x="5291521" y="944549"/>
            <a:ext cx="3070550" cy="2484451"/>
          </a:xfrm>
          <a:prstGeom prst="rect">
            <a:avLst/>
          </a:prstGeom>
          <a:solidFill>
            <a:srgbClr val="2C2964"/>
          </a:solidFill>
          <a:ln>
            <a:noFill/>
          </a:ln>
          <a:effectLst>
            <a:outerShdw blurRad="76200" dist="127000" dir="2700000" algn="tl" rotWithShape="0">
              <a:prstClr val="black">
                <a:alpha val="40000"/>
              </a:prstClr>
            </a:outerShdw>
          </a:effectLst>
        </p:spPr>
      </p:pic>
      <p:pic>
        <p:nvPicPr>
          <p:cNvPr id="2" name="Picture 1">
            <a:extLst>
              <a:ext uri="{FF2B5EF4-FFF2-40B4-BE49-F238E27FC236}">
                <a16:creationId xmlns:a16="http://schemas.microsoft.com/office/drawing/2014/main" id="{9522A64F-F32E-68CE-CD88-FC529CA6F266}"/>
              </a:ext>
            </a:extLst>
          </p:cNvPr>
          <p:cNvPicPr>
            <a:picLocks noChangeAspect="1"/>
          </p:cNvPicPr>
          <p:nvPr/>
        </p:nvPicPr>
        <p:blipFill rotWithShape="1">
          <a:blip r:embed="rId6"/>
          <a:srcRect l="11586"/>
          <a:stretch/>
        </p:blipFill>
        <p:spPr>
          <a:xfrm>
            <a:off x="-1" y="575810"/>
            <a:ext cx="4651703" cy="12497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C2964"/>
        </a:solidFill>
        <a:effectLst/>
      </p:bgPr>
    </p:bg>
    <p:spTree>
      <p:nvGrpSpPr>
        <p:cNvPr id="1" name=""/>
        <p:cNvGrpSpPr/>
        <p:nvPr/>
      </p:nvGrpSpPr>
      <p:grpSpPr>
        <a:xfrm>
          <a:off x="0" y="0"/>
          <a:ext cx="0" cy="0"/>
          <a:chOff x="0" y="0"/>
          <a:chExt cx="0" cy="0"/>
        </a:xfrm>
      </p:grpSpPr>
      <p:pic>
        <p:nvPicPr>
          <p:cNvPr id="10" name="Picture 9" descr="A white letters on a black background&#10;&#10;Description automatically generated">
            <a:extLst>
              <a:ext uri="{FF2B5EF4-FFF2-40B4-BE49-F238E27FC236}">
                <a16:creationId xmlns:a16="http://schemas.microsoft.com/office/drawing/2014/main" id="{FCE6B2D9-6876-339C-C69A-A666CD559F80}"/>
              </a:ext>
            </a:extLst>
          </p:cNvPr>
          <p:cNvPicPr>
            <a:picLocks noChangeAspect="1"/>
          </p:cNvPicPr>
          <p:nvPr/>
        </p:nvPicPr>
        <p:blipFill>
          <a:blip r:embed="rId4"/>
          <a:stretch>
            <a:fillRect/>
          </a:stretch>
        </p:blipFill>
        <p:spPr>
          <a:xfrm>
            <a:off x="6755278" y="6194438"/>
            <a:ext cx="2075571" cy="459739"/>
          </a:xfrm>
          <a:prstGeom prst="rect">
            <a:avLst/>
          </a:prstGeom>
        </p:spPr>
      </p:pic>
      <p:pic>
        <p:nvPicPr>
          <p:cNvPr id="6" name="Picture 5">
            <a:extLst>
              <a:ext uri="{FF2B5EF4-FFF2-40B4-BE49-F238E27FC236}">
                <a16:creationId xmlns:a16="http://schemas.microsoft.com/office/drawing/2014/main" id="{5F36355C-D361-1E60-7D1B-6EE124A3961E}"/>
              </a:ext>
            </a:extLst>
          </p:cNvPr>
          <p:cNvPicPr>
            <a:picLocks noChangeAspect="1"/>
          </p:cNvPicPr>
          <p:nvPr/>
        </p:nvPicPr>
        <p:blipFill>
          <a:blip r:embed="rId5"/>
          <a:stretch>
            <a:fillRect/>
          </a:stretch>
        </p:blipFill>
        <p:spPr>
          <a:xfrm>
            <a:off x="130796" y="30480"/>
            <a:ext cx="6169687" cy="969348"/>
          </a:xfrm>
          <a:prstGeom prst="rect">
            <a:avLst/>
          </a:prstGeom>
        </p:spPr>
      </p:pic>
      <p:pic>
        <p:nvPicPr>
          <p:cNvPr id="4" name="Online Media 3" title="Railway Reality Check: Debunking the Myths! Part 5 - Myths about Level Crossings">
            <a:hlinkClick r:id="" action="ppaction://media"/>
            <a:extLst>
              <a:ext uri="{FF2B5EF4-FFF2-40B4-BE49-F238E27FC236}">
                <a16:creationId xmlns:a16="http://schemas.microsoft.com/office/drawing/2014/main" id="{002EE56D-A56A-64B9-84A7-3CB5354DA845}"/>
              </a:ext>
            </a:extLst>
          </p:cNvPr>
          <p:cNvPicPr>
            <a:picLocks noRot="1" noChangeAspect="1"/>
          </p:cNvPicPr>
          <p:nvPr>
            <a:videoFile r:link="rId1"/>
          </p:nvPr>
        </p:nvPicPr>
        <p:blipFill>
          <a:blip r:embed="rId6"/>
          <a:stretch>
            <a:fillRect/>
          </a:stretch>
        </p:blipFill>
        <p:spPr>
          <a:xfrm>
            <a:off x="0" y="847725"/>
            <a:ext cx="9144000" cy="5162550"/>
          </a:xfrm>
          <a:prstGeom prst="rect">
            <a:avLst/>
          </a:prstGeom>
        </p:spPr>
      </p:pic>
    </p:spTree>
    <p:extLst>
      <p:ext uri="{BB962C8B-B14F-4D97-AF65-F5344CB8AC3E}">
        <p14:creationId xmlns:p14="http://schemas.microsoft.com/office/powerpoint/2010/main" val="417740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598B6B3-2688-1860-4A58-08FFEC0C308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7835"/>
          <a:stretch/>
        </p:blipFill>
        <p:spPr bwMode="auto">
          <a:xfrm>
            <a:off x="827998" y="1374547"/>
            <a:ext cx="6780336" cy="4151332"/>
          </a:xfrm>
          <a:prstGeom prst="rect">
            <a:avLst/>
          </a:prstGeom>
          <a:solidFill>
            <a:srgbClr val="FFDF42"/>
          </a:solidFill>
          <a:ln>
            <a:noFill/>
          </a:ln>
          <a:effectLst>
            <a:outerShdw blurRad="76200" dist="127000" dir="2700000" algn="tl" rotWithShape="0">
              <a:prstClr val="black">
                <a:alpha val="40000"/>
              </a:prstClr>
            </a:outerShdw>
          </a:effectLst>
        </p:spPr>
      </p:pic>
      <p:pic>
        <p:nvPicPr>
          <p:cNvPr id="12" name="Picture 11">
            <a:extLst>
              <a:ext uri="{FF2B5EF4-FFF2-40B4-BE49-F238E27FC236}">
                <a16:creationId xmlns:a16="http://schemas.microsoft.com/office/drawing/2014/main" id="{CE2B4EE3-546A-8446-D6AF-2E82BD5AFB08}"/>
              </a:ext>
            </a:extLst>
          </p:cNvPr>
          <p:cNvPicPr>
            <a:picLocks noChangeAspect="1"/>
          </p:cNvPicPr>
          <p:nvPr/>
        </p:nvPicPr>
        <p:blipFill rotWithShape="1">
          <a:blip r:embed="rId4"/>
          <a:srcRect l="4879"/>
          <a:stretch/>
        </p:blipFill>
        <p:spPr>
          <a:xfrm>
            <a:off x="0" y="600762"/>
            <a:ext cx="6239824" cy="1085182"/>
          </a:xfrm>
          <a:prstGeom prst="rect">
            <a:avLst/>
          </a:prstGeom>
        </p:spPr>
      </p:pic>
      <p:pic>
        <p:nvPicPr>
          <p:cNvPr id="15" name="Picture 14">
            <a:extLst>
              <a:ext uri="{FF2B5EF4-FFF2-40B4-BE49-F238E27FC236}">
                <a16:creationId xmlns:a16="http://schemas.microsoft.com/office/drawing/2014/main" id="{72DB57A0-B2C6-0F36-49DE-2F7BCBBE48C3}"/>
              </a:ext>
            </a:extLst>
          </p:cNvPr>
          <p:cNvPicPr>
            <a:picLocks noChangeAspect="1"/>
          </p:cNvPicPr>
          <p:nvPr/>
        </p:nvPicPr>
        <p:blipFill rotWithShape="1">
          <a:blip r:embed="rId5"/>
          <a:srcRect r="22998"/>
          <a:stretch/>
        </p:blipFill>
        <p:spPr>
          <a:xfrm>
            <a:off x="4591187" y="4710479"/>
            <a:ext cx="4552813" cy="1166698"/>
          </a:xfrm>
          <a:prstGeom prst="rect">
            <a:avLst/>
          </a:prstGeom>
        </p:spPr>
      </p:pic>
      <p:sp>
        <p:nvSpPr>
          <p:cNvPr id="4" name="Parallelogram 3">
            <a:extLst>
              <a:ext uri="{FF2B5EF4-FFF2-40B4-BE49-F238E27FC236}">
                <a16:creationId xmlns:a16="http://schemas.microsoft.com/office/drawing/2014/main" id="{558D2D23-F334-9554-070B-D2F608DA7D4E}"/>
              </a:ext>
            </a:extLst>
          </p:cNvPr>
          <p:cNvSpPr/>
          <p:nvPr/>
        </p:nvSpPr>
        <p:spPr>
          <a:xfrm>
            <a:off x="6869007" y="1040347"/>
            <a:ext cx="2579793" cy="955849"/>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Parallelogram 8">
            <a:extLst>
              <a:ext uri="{FF2B5EF4-FFF2-40B4-BE49-F238E27FC236}">
                <a16:creationId xmlns:a16="http://schemas.microsoft.com/office/drawing/2014/main" id="{45B53598-4B54-0EAF-A409-FABD8DB2D07D}"/>
              </a:ext>
            </a:extLst>
          </p:cNvPr>
          <p:cNvSpPr/>
          <p:nvPr/>
        </p:nvSpPr>
        <p:spPr>
          <a:xfrm>
            <a:off x="7004211" y="1668300"/>
            <a:ext cx="2444589" cy="901128"/>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Picture 15">
            <a:extLst>
              <a:ext uri="{FF2B5EF4-FFF2-40B4-BE49-F238E27FC236}">
                <a16:creationId xmlns:a16="http://schemas.microsoft.com/office/drawing/2014/main" id="{594F7859-6D6C-1249-40B4-DF23FFD32F04}"/>
              </a:ext>
            </a:extLst>
          </p:cNvPr>
          <p:cNvPicPr>
            <a:picLocks noChangeAspect="1"/>
          </p:cNvPicPr>
          <p:nvPr/>
        </p:nvPicPr>
        <p:blipFill rotWithShape="1">
          <a:blip r:embed="rId6"/>
          <a:srcRect l="55491" b="71792"/>
          <a:stretch/>
        </p:blipFill>
        <p:spPr>
          <a:xfrm>
            <a:off x="6761251" y="1003559"/>
            <a:ext cx="1964573" cy="901129"/>
          </a:xfrm>
          <a:prstGeom prst="rect">
            <a:avLst/>
          </a:prstGeom>
        </p:spPr>
      </p:pic>
      <p:sp>
        <p:nvSpPr>
          <p:cNvPr id="10" name="Parallelogram 9">
            <a:extLst>
              <a:ext uri="{FF2B5EF4-FFF2-40B4-BE49-F238E27FC236}">
                <a16:creationId xmlns:a16="http://schemas.microsoft.com/office/drawing/2014/main" id="{C76B0E65-EE15-BCD7-CCB5-768554790FF4}"/>
              </a:ext>
            </a:extLst>
          </p:cNvPr>
          <p:cNvSpPr/>
          <p:nvPr/>
        </p:nvSpPr>
        <p:spPr>
          <a:xfrm>
            <a:off x="6599485" y="2354908"/>
            <a:ext cx="2849316" cy="966679"/>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F51F76C6-1D4B-0656-4C1E-494786EED3F1}"/>
              </a:ext>
            </a:extLst>
          </p:cNvPr>
          <p:cNvPicPr>
            <a:picLocks noChangeAspect="1"/>
          </p:cNvPicPr>
          <p:nvPr/>
        </p:nvPicPr>
        <p:blipFill rotWithShape="1">
          <a:blip r:embed="rId6"/>
          <a:srcRect l="55491" t="25911" b="55007"/>
          <a:stretch/>
        </p:blipFill>
        <p:spPr>
          <a:xfrm>
            <a:off x="6761251" y="1829305"/>
            <a:ext cx="1964573" cy="609600"/>
          </a:xfrm>
          <a:prstGeom prst="rect">
            <a:avLst/>
          </a:prstGeom>
        </p:spPr>
      </p:pic>
      <p:sp>
        <p:nvSpPr>
          <p:cNvPr id="11" name="Parallelogram 10">
            <a:extLst>
              <a:ext uri="{FF2B5EF4-FFF2-40B4-BE49-F238E27FC236}">
                <a16:creationId xmlns:a16="http://schemas.microsoft.com/office/drawing/2014/main" id="{F8B07B3E-8051-2B74-2744-CCE9076B8E0A}"/>
              </a:ext>
            </a:extLst>
          </p:cNvPr>
          <p:cNvSpPr/>
          <p:nvPr/>
        </p:nvSpPr>
        <p:spPr>
          <a:xfrm>
            <a:off x="7004211" y="2928140"/>
            <a:ext cx="2444589" cy="1075418"/>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A74A7EEB-D230-43A2-17E7-A46F6973FBE3}"/>
              </a:ext>
            </a:extLst>
          </p:cNvPr>
          <p:cNvPicPr>
            <a:picLocks noChangeAspect="1"/>
          </p:cNvPicPr>
          <p:nvPr/>
        </p:nvPicPr>
        <p:blipFill rotWithShape="1">
          <a:blip r:embed="rId6"/>
          <a:srcRect l="55491" t="66222"/>
          <a:stretch/>
        </p:blipFill>
        <p:spPr>
          <a:xfrm>
            <a:off x="6761251" y="3115346"/>
            <a:ext cx="1964573" cy="1079086"/>
          </a:xfrm>
          <a:prstGeom prst="rect">
            <a:avLst/>
          </a:prstGeom>
        </p:spPr>
      </p:pic>
      <p:pic>
        <p:nvPicPr>
          <p:cNvPr id="18" name="Picture 17">
            <a:extLst>
              <a:ext uri="{FF2B5EF4-FFF2-40B4-BE49-F238E27FC236}">
                <a16:creationId xmlns:a16="http://schemas.microsoft.com/office/drawing/2014/main" id="{D59EA147-02F0-BF2A-4F7D-EA3A6B004BDA}"/>
              </a:ext>
            </a:extLst>
          </p:cNvPr>
          <p:cNvPicPr>
            <a:picLocks noChangeAspect="1"/>
          </p:cNvPicPr>
          <p:nvPr/>
        </p:nvPicPr>
        <p:blipFill rotWithShape="1">
          <a:blip r:embed="rId6"/>
          <a:srcRect l="55491" t="44104" b="32108"/>
          <a:stretch/>
        </p:blipFill>
        <p:spPr>
          <a:xfrm>
            <a:off x="6769735" y="2409183"/>
            <a:ext cx="1964573" cy="759940"/>
          </a:xfrm>
          <a:prstGeom prst="rect">
            <a:avLst/>
          </a:prstGeom>
        </p:spPr>
      </p:pic>
    </p:spTree>
    <p:extLst>
      <p:ext uri="{BB962C8B-B14F-4D97-AF65-F5344CB8AC3E}">
        <p14:creationId xmlns:p14="http://schemas.microsoft.com/office/powerpoint/2010/main" val="28513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4" name="Picture 3">
            <a:extLst>
              <a:ext uri="{FF2B5EF4-FFF2-40B4-BE49-F238E27FC236}">
                <a16:creationId xmlns:a16="http://schemas.microsoft.com/office/drawing/2014/main" id="{2F558935-077C-D47E-867A-6F5B222CB4EE}"/>
              </a:ext>
            </a:extLst>
          </p:cNvPr>
          <p:cNvPicPr>
            <a:picLocks noChangeAspect="1"/>
          </p:cNvPicPr>
          <p:nvPr/>
        </p:nvPicPr>
        <p:blipFill rotWithShape="1">
          <a:blip r:embed="rId3"/>
          <a:srcRect b="80924"/>
          <a:stretch/>
        </p:blipFill>
        <p:spPr>
          <a:xfrm>
            <a:off x="460759" y="2290324"/>
            <a:ext cx="8254699" cy="787328"/>
          </a:xfrm>
          <a:prstGeom prst="rect">
            <a:avLst/>
          </a:prstGeom>
        </p:spPr>
      </p:pic>
      <p:pic>
        <p:nvPicPr>
          <p:cNvPr id="5" name="Picture 4">
            <a:extLst>
              <a:ext uri="{FF2B5EF4-FFF2-40B4-BE49-F238E27FC236}">
                <a16:creationId xmlns:a16="http://schemas.microsoft.com/office/drawing/2014/main" id="{5B715ED1-F5A7-75DB-D29E-66677484E8EC}"/>
              </a:ext>
            </a:extLst>
          </p:cNvPr>
          <p:cNvPicPr>
            <a:picLocks noChangeAspect="1"/>
          </p:cNvPicPr>
          <p:nvPr/>
        </p:nvPicPr>
        <p:blipFill rotWithShape="1">
          <a:blip r:embed="rId4"/>
          <a:srcRect l="11675"/>
          <a:stretch/>
        </p:blipFill>
        <p:spPr>
          <a:xfrm>
            <a:off x="-1" y="581557"/>
            <a:ext cx="4975485" cy="1487553"/>
          </a:xfrm>
          <a:prstGeom prst="rect">
            <a:avLst/>
          </a:prstGeom>
        </p:spPr>
      </p:pic>
      <p:pic>
        <p:nvPicPr>
          <p:cNvPr id="6" name="Picture 5">
            <a:extLst>
              <a:ext uri="{FF2B5EF4-FFF2-40B4-BE49-F238E27FC236}">
                <a16:creationId xmlns:a16="http://schemas.microsoft.com/office/drawing/2014/main" id="{F418C307-D283-9DB8-8A58-DB0728EED6F6}"/>
              </a:ext>
            </a:extLst>
          </p:cNvPr>
          <p:cNvPicPr>
            <a:picLocks noChangeAspect="1"/>
          </p:cNvPicPr>
          <p:nvPr/>
        </p:nvPicPr>
        <p:blipFill rotWithShape="1">
          <a:blip r:embed="rId3"/>
          <a:srcRect t="24908" b="60322"/>
          <a:stretch/>
        </p:blipFill>
        <p:spPr>
          <a:xfrm>
            <a:off x="460759" y="3311717"/>
            <a:ext cx="8254699" cy="609600"/>
          </a:xfrm>
          <a:prstGeom prst="rect">
            <a:avLst/>
          </a:prstGeom>
        </p:spPr>
      </p:pic>
      <p:pic>
        <p:nvPicPr>
          <p:cNvPr id="7" name="Picture 6">
            <a:extLst>
              <a:ext uri="{FF2B5EF4-FFF2-40B4-BE49-F238E27FC236}">
                <a16:creationId xmlns:a16="http://schemas.microsoft.com/office/drawing/2014/main" id="{612E9399-A42C-EFE3-445E-ABDE9846A635}"/>
              </a:ext>
            </a:extLst>
          </p:cNvPr>
          <p:cNvPicPr>
            <a:picLocks noChangeAspect="1"/>
          </p:cNvPicPr>
          <p:nvPr/>
        </p:nvPicPr>
        <p:blipFill rotWithShape="1">
          <a:blip r:embed="rId3"/>
          <a:srcRect t="42888" b="39429"/>
          <a:stretch/>
        </p:blipFill>
        <p:spPr>
          <a:xfrm>
            <a:off x="460758" y="4053079"/>
            <a:ext cx="8254699" cy="729844"/>
          </a:xfrm>
          <a:prstGeom prst="rect">
            <a:avLst/>
          </a:prstGeom>
        </p:spPr>
      </p:pic>
      <p:pic>
        <p:nvPicPr>
          <p:cNvPr id="8" name="Picture 7">
            <a:extLst>
              <a:ext uri="{FF2B5EF4-FFF2-40B4-BE49-F238E27FC236}">
                <a16:creationId xmlns:a16="http://schemas.microsoft.com/office/drawing/2014/main" id="{DD749137-136E-91D2-934E-B84D5003C347}"/>
              </a:ext>
            </a:extLst>
          </p:cNvPr>
          <p:cNvPicPr>
            <a:picLocks noChangeAspect="1"/>
          </p:cNvPicPr>
          <p:nvPr/>
        </p:nvPicPr>
        <p:blipFill rotWithShape="1">
          <a:blip r:embed="rId3"/>
          <a:srcRect t="66327" b="21467"/>
          <a:stretch/>
        </p:blipFill>
        <p:spPr>
          <a:xfrm>
            <a:off x="460758" y="5016988"/>
            <a:ext cx="8254699" cy="5037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4" name="Picture 3">
            <a:extLst>
              <a:ext uri="{FF2B5EF4-FFF2-40B4-BE49-F238E27FC236}">
                <a16:creationId xmlns:a16="http://schemas.microsoft.com/office/drawing/2014/main" id="{D819CD4E-D821-926E-5554-FD6D63F422B7}"/>
              </a:ext>
            </a:extLst>
          </p:cNvPr>
          <p:cNvPicPr>
            <a:picLocks noChangeAspect="1"/>
          </p:cNvPicPr>
          <p:nvPr/>
        </p:nvPicPr>
        <p:blipFill>
          <a:blip r:embed="rId3"/>
          <a:stretch>
            <a:fillRect/>
          </a:stretch>
        </p:blipFill>
        <p:spPr>
          <a:xfrm>
            <a:off x="627546" y="2029847"/>
            <a:ext cx="7888908" cy="279830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2" name="Picture 1">
            <a:extLst>
              <a:ext uri="{FF2B5EF4-FFF2-40B4-BE49-F238E27FC236}">
                <a16:creationId xmlns:a16="http://schemas.microsoft.com/office/drawing/2014/main" id="{81050A02-BEBC-C26F-780F-1176165DB47B}"/>
              </a:ext>
            </a:extLst>
          </p:cNvPr>
          <p:cNvPicPr>
            <a:picLocks noChangeAspect="1"/>
          </p:cNvPicPr>
          <p:nvPr/>
        </p:nvPicPr>
        <p:blipFill rotWithShape="1">
          <a:blip r:embed="rId3"/>
          <a:srcRect t="32626"/>
          <a:stretch/>
        </p:blipFill>
        <p:spPr>
          <a:xfrm>
            <a:off x="382580" y="2432720"/>
            <a:ext cx="8132769" cy="3959581"/>
          </a:xfrm>
          <a:prstGeom prst="rect">
            <a:avLst/>
          </a:prstGeom>
        </p:spPr>
      </p:pic>
      <p:pic>
        <p:nvPicPr>
          <p:cNvPr id="5" name="Picture 4">
            <a:extLst>
              <a:ext uri="{FF2B5EF4-FFF2-40B4-BE49-F238E27FC236}">
                <a16:creationId xmlns:a16="http://schemas.microsoft.com/office/drawing/2014/main" id="{82F7F657-D32B-820F-F286-49B47580CFE6}"/>
              </a:ext>
            </a:extLst>
          </p:cNvPr>
          <p:cNvPicPr>
            <a:picLocks noChangeAspect="1"/>
          </p:cNvPicPr>
          <p:nvPr/>
        </p:nvPicPr>
        <p:blipFill rotWithShape="1">
          <a:blip r:embed="rId4"/>
          <a:srcRect l="41914"/>
          <a:stretch/>
        </p:blipFill>
        <p:spPr>
          <a:xfrm>
            <a:off x="0" y="5384605"/>
            <a:ext cx="6180881" cy="749978"/>
          </a:xfrm>
          <a:prstGeom prst="rect">
            <a:avLst/>
          </a:prstGeom>
        </p:spPr>
      </p:pic>
      <p:pic>
        <p:nvPicPr>
          <p:cNvPr id="7" name="Picture 6" descr="A colorful sign with a green circle&#10;&#10;Description automatically generated">
            <a:extLst>
              <a:ext uri="{FF2B5EF4-FFF2-40B4-BE49-F238E27FC236}">
                <a16:creationId xmlns:a16="http://schemas.microsoft.com/office/drawing/2014/main" id="{F7108408-8549-FA22-7255-1F671D59E9EF}"/>
              </a:ext>
            </a:extLst>
          </p:cNvPr>
          <p:cNvPicPr>
            <a:picLocks noChangeAspect="1"/>
          </p:cNvPicPr>
          <p:nvPr/>
        </p:nvPicPr>
        <p:blipFill>
          <a:blip r:embed="rId5"/>
          <a:stretch>
            <a:fillRect/>
          </a:stretch>
        </p:blipFill>
        <p:spPr>
          <a:xfrm>
            <a:off x="7427955" y="1551643"/>
            <a:ext cx="1266335" cy="2745841"/>
          </a:xfrm>
          <a:prstGeom prst="rect">
            <a:avLst/>
          </a:prstGeom>
        </p:spPr>
      </p:pic>
      <p:pic>
        <p:nvPicPr>
          <p:cNvPr id="11" name="Picture 10">
            <a:extLst>
              <a:ext uri="{FF2B5EF4-FFF2-40B4-BE49-F238E27FC236}">
                <a16:creationId xmlns:a16="http://schemas.microsoft.com/office/drawing/2014/main" id="{D711333C-6E61-55C9-3099-82E2DC426572}"/>
              </a:ext>
            </a:extLst>
          </p:cNvPr>
          <p:cNvPicPr>
            <a:picLocks noChangeAspect="1"/>
          </p:cNvPicPr>
          <p:nvPr/>
        </p:nvPicPr>
        <p:blipFill rotWithShape="1">
          <a:blip r:embed="rId6"/>
          <a:srcRect l="4115"/>
          <a:stretch/>
        </p:blipFill>
        <p:spPr>
          <a:xfrm>
            <a:off x="0" y="792884"/>
            <a:ext cx="8061123" cy="12436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31" name="Google Shape;131;p6" descr="What to expect if you travel on GWR trains as lockdown eases - Berkshire  Live"/>
          <p:cNvPicPr preferRelativeResize="0"/>
          <p:nvPr/>
        </p:nvPicPr>
        <p:blipFill rotWithShape="1">
          <a:blip r:embed="rId3">
            <a:alphaModFix/>
          </a:blip>
          <a:srcRect t="10467" b="7331"/>
          <a:stretch/>
        </p:blipFill>
        <p:spPr>
          <a:xfrm>
            <a:off x="628649" y="1765189"/>
            <a:ext cx="7886700" cy="3403498"/>
          </a:xfrm>
          <a:prstGeom prst="rect">
            <a:avLst/>
          </a:prstGeom>
          <a:noFill/>
          <a:ln>
            <a:noFill/>
          </a:ln>
        </p:spPr>
      </p:pic>
      <p:pic>
        <p:nvPicPr>
          <p:cNvPr id="10" name="Picture 9">
            <a:extLst>
              <a:ext uri="{FF2B5EF4-FFF2-40B4-BE49-F238E27FC236}">
                <a16:creationId xmlns:a16="http://schemas.microsoft.com/office/drawing/2014/main" id="{D6954F99-9E19-CE2C-29F0-60A404232020}"/>
              </a:ext>
            </a:extLst>
          </p:cNvPr>
          <p:cNvPicPr>
            <a:picLocks noChangeAspect="1"/>
          </p:cNvPicPr>
          <p:nvPr/>
        </p:nvPicPr>
        <p:blipFill rotWithShape="1">
          <a:blip r:embed="rId4"/>
          <a:srcRect l="5032"/>
          <a:stretch/>
        </p:blipFill>
        <p:spPr>
          <a:xfrm>
            <a:off x="0" y="4811658"/>
            <a:ext cx="6461346" cy="1603387"/>
          </a:xfrm>
          <a:prstGeom prst="rect">
            <a:avLst/>
          </a:prstGeom>
        </p:spPr>
      </p:pic>
      <p:pic>
        <p:nvPicPr>
          <p:cNvPr id="6" name="Picture 5">
            <a:extLst>
              <a:ext uri="{FF2B5EF4-FFF2-40B4-BE49-F238E27FC236}">
                <a16:creationId xmlns:a16="http://schemas.microsoft.com/office/drawing/2014/main" id="{D811ECDC-A746-4EA4-1EFA-CA107A2F4768}"/>
              </a:ext>
            </a:extLst>
          </p:cNvPr>
          <p:cNvPicPr>
            <a:picLocks noChangeAspect="1"/>
          </p:cNvPicPr>
          <p:nvPr/>
        </p:nvPicPr>
        <p:blipFill rotWithShape="1">
          <a:blip r:embed="rId5"/>
          <a:srcRect l="4965"/>
          <a:stretch/>
        </p:blipFill>
        <p:spPr>
          <a:xfrm>
            <a:off x="0" y="644140"/>
            <a:ext cx="6709260" cy="140220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DD1B9E-D30B-8D61-3E9F-BFDF0C00BF02}"/>
              </a:ext>
            </a:extLst>
          </p:cNvPr>
          <p:cNvPicPr>
            <a:picLocks noChangeAspect="1"/>
          </p:cNvPicPr>
          <p:nvPr/>
        </p:nvPicPr>
        <p:blipFill>
          <a:blip r:embed="rId3"/>
          <a:stretch>
            <a:fillRect/>
          </a:stretch>
        </p:blipFill>
        <p:spPr>
          <a:xfrm>
            <a:off x="154855" y="2185526"/>
            <a:ext cx="8297375" cy="3694496"/>
          </a:xfrm>
          <a:prstGeom prst="rect">
            <a:avLst/>
          </a:prstGeom>
        </p:spPr>
      </p:pic>
      <p:pic>
        <p:nvPicPr>
          <p:cNvPr id="2" name="Picture 1">
            <a:extLst>
              <a:ext uri="{FF2B5EF4-FFF2-40B4-BE49-F238E27FC236}">
                <a16:creationId xmlns:a16="http://schemas.microsoft.com/office/drawing/2014/main" id="{8FE1A87A-02F3-39E6-BDFD-E58EEE709D1F}"/>
              </a:ext>
            </a:extLst>
          </p:cNvPr>
          <p:cNvPicPr>
            <a:picLocks noChangeAspect="1"/>
          </p:cNvPicPr>
          <p:nvPr/>
        </p:nvPicPr>
        <p:blipFill rotWithShape="1">
          <a:blip r:embed="rId4"/>
          <a:srcRect l="2208"/>
          <a:stretch/>
        </p:blipFill>
        <p:spPr>
          <a:xfrm>
            <a:off x="0" y="602640"/>
            <a:ext cx="8036682" cy="1304657"/>
          </a:xfrm>
          <a:prstGeom prst="rect">
            <a:avLst/>
          </a:prstGeom>
        </p:spPr>
      </p:pic>
      <p:pic>
        <p:nvPicPr>
          <p:cNvPr id="9" name="Picture 2">
            <a:extLst>
              <a:ext uri="{FF2B5EF4-FFF2-40B4-BE49-F238E27FC236}">
                <a16:creationId xmlns:a16="http://schemas.microsoft.com/office/drawing/2014/main" id="{34C8B8D1-BC13-E974-E388-B49BAD1099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2239101" y="1928436"/>
            <a:ext cx="1401075" cy="212224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04EAD523-1BDD-BE81-374F-D825F824C5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5424" y="2112424"/>
            <a:ext cx="2655127" cy="150350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0D96DB2-52BC-C737-1707-FC3F4CC9AE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1799" y="4063288"/>
            <a:ext cx="3128963" cy="187737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ennis Racket Ball - Free vector graphic on Pixabay">
            <a:extLst>
              <a:ext uri="{FF2B5EF4-FFF2-40B4-BE49-F238E27FC236}">
                <a16:creationId xmlns:a16="http://schemas.microsoft.com/office/drawing/2014/main" id="{A22F6814-AC98-D4B8-4AB6-2593E32C207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8489" y="4787343"/>
            <a:ext cx="1962298" cy="98114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ootball ball PNG">
            <a:extLst>
              <a:ext uri="{FF2B5EF4-FFF2-40B4-BE49-F238E27FC236}">
                <a16:creationId xmlns:a16="http://schemas.microsoft.com/office/drawing/2014/main" id="{C98009B9-221A-58ED-84BF-FECC0FC9BD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9576" y="2926586"/>
            <a:ext cx="937983" cy="90106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Elephant Transparent Background PNG, SVG Clip art for Web - Download Clip  Art, PNG Icon Arts">
            <a:extLst>
              <a:ext uri="{FF2B5EF4-FFF2-40B4-BE49-F238E27FC236}">
                <a16:creationId xmlns:a16="http://schemas.microsoft.com/office/drawing/2014/main" id="{F35445CC-6C2D-0ADE-69DA-6DB8ED07FF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71298" y="4117553"/>
            <a:ext cx="2245804" cy="1527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413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8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7856E0-8F68-F6A1-7AF2-CBB27F7C7416}"/>
              </a:ext>
            </a:extLst>
          </p:cNvPr>
          <p:cNvPicPr>
            <a:picLocks noChangeAspect="1"/>
          </p:cNvPicPr>
          <p:nvPr/>
        </p:nvPicPr>
        <p:blipFill rotWithShape="1">
          <a:blip r:embed="rId3"/>
          <a:srcRect l="6034"/>
          <a:stretch/>
        </p:blipFill>
        <p:spPr>
          <a:xfrm>
            <a:off x="0" y="4064310"/>
            <a:ext cx="8031517" cy="2127688"/>
          </a:xfrm>
          <a:prstGeom prst="rect">
            <a:avLst/>
          </a:prstGeom>
        </p:spPr>
      </p:pic>
      <p:grpSp>
        <p:nvGrpSpPr>
          <p:cNvPr id="8" name="Group 7">
            <a:extLst>
              <a:ext uri="{FF2B5EF4-FFF2-40B4-BE49-F238E27FC236}">
                <a16:creationId xmlns:a16="http://schemas.microsoft.com/office/drawing/2014/main" id="{5F3C9DD4-0FC0-D6EB-E86D-3AFB1819AED7}"/>
              </a:ext>
            </a:extLst>
          </p:cNvPr>
          <p:cNvGrpSpPr>
            <a:grpSpLocks noChangeAspect="1"/>
          </p:cNvGrpSpPr>
          <p:nvPr/>
        </p:nvGrpSpPr>
        <p:grpSpPr>
          <a:xfrm>
            <a:off x="142948" y="1570469"/>
            <a:ext cx="82731794" cy="2666132"/>
            <a:chOff x="10101806" y="1825620"/>
            <a:chExt cx="107681395" cy="3470162"/>
          </a:xfrm>
        </p:grpSpPr>
        <p:pic>
          <p:nvPicPr>
            <p:cNvPr id="9" name="Picture 2">
              <a:extLst>
                <a:ext uri="{FF2B5EF4-FFF2-40B4-BE49-F238E27FC236}">
                  <a16:creationId xmlns:a16="http://schemas.microsoft.com/office/drawing/2014/main" id="{96D91B4D-4F26-8BFC-B47C-3FFF13C831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9512752"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8A68158E-E15F-D4E8-6A49-7FB17C920C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118457"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003C9A1E-8C8D-FB6B-F5AA-5EE0DB9B27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8731006"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A40AB526-E32A-7E7F-9C86-B2A546A0B6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3340133"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9373F622-0FC4-AF6B-1333-197DA1B9D0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7949260"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332019BF-B37F-1CA7-FED4-1AF3B70018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2558387"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C0172A4E-5795-44F9-4C80-5E94FA2A47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7167514" y="932533"/>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D6E5083A-3EA5-98F9-A007-914DCD3793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1776641"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a:extLst>
                <a:ext uri="{FF2B5EF4-FFF2-40B4-BE49-F238E27FC236}">
                  <a16:creationId xmlns:a16="http://schemas.microsoft.com/office/drawing/2014/main" id="{E44B58D0-701B-460B-AA8F-4161E04D4A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6385768"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5AC31214-EAF0-ECA9-ABE8-DE380C6F0C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994895" y="932536"/>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FEB1CDF6-AE2E-C38C-EEDD-13A7217386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13419955"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526902FF-24EB-27A6-323D-3F6B06BA7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8025660"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extLst>
                <a:ext uri="{FF2B5EF4-FFF2-40B4-BE49-F238E27FC236}">
                  <a16:creationId xmlns:a16="http://schemas.microsoft.com/office/drawing/2014/main" id="{C6309A08-9117-0042-E927-7C7BBAE366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2638209"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a:extLst>
                <a:ext uri="{FF2B5EF4-FFF2-40B4-BE49-F238E27FC236}">
                  <a16:creationId xmlns:a16="http://schemas.microsoft.com/office/drawing/2014/main" id="{F9A05D8F-F124-8C30-96DE-29FE132471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97247336"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BC435BCF-DC60-22AF-84FE-AE8BF0293D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91856463"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2BF83E39-8AF9-F3CC-BF06-53BBD604DE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6465590"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a:extLst>
                <a:ext uri="{FF2B5EF4-FFF2-40B4-BE49-F238E27FC236}">
                  <a16:creationId xmlns:a16="http://schemas.microsoft.com/office/drawing/2014/main" id="{9381B395-E64C-65E0-D69C-FCD85D723E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1074717" y="932533"/>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CCB7D5AD-00F0-E5D2-0C3A-8B49AEC6BC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5683844"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79526DB7-5A21-DB05-7795-ED2A081A02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0292971"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9AE6DECF-2593-71A6-2FEE-658A38D2D8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4902098" y="932536"/>
              <a:ext cx="3470157" cy="5256335"/>
            </a:xfrm>
            <a:prstGeom prst="rect">
              <a:avLst/>
            </a:prstGeom>
            <a:noFill/>
            <a:extLst>
              <a:ext uri="{909E8E84-426E-40DD-AFC4-6F175D3DCCD1}">
                <a14:hiddenFill xmlns:a14="http://schemas.microsoft.com/office/drawing/2010/main">
                  <a:solidFill>
                    <a:srgbClr val="FFFFFF"/>
                  </a:solidFill>
                </a14:hiddenFill>
              </a:ext>
            </a:extLst>
          </p:spPr>
        </p:pic>
      </p:grpSp>
      <p:pic>
        <p:nvPicPr>
          <p:cNvPr id="29" name="Picture 28">
            <a:extLst>
              <a:ext uri="{FF2B5EF4-FFF2-40B4-BE49-F238E27FC236}">
                <a16:creationId xmlns:a16="http://schemas.microsoft.com/office/drawing/2014/main" id="{553D34CA-2523-59F3-0B7C-B1250D3EFC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22331" y="3153465"/>
            <a:ext cx="15368017" cy="1083133"/>
          </a:xfrm>
          <a:prstGeom prst="rect">
            <a:avLst/>
          </a:prstGeom>
        </p:spPr>
      </p:pic>
      <p:pic>
        <p:nvPicPr>
          <p:cNvPr id="2" name="Picture 1">
            <a:extLst>
              <a:ext uri="{FF2B5EF4-FFF2-40B4-BE49-F238E27FC236}">
                <a16:creationId xmlns:a16="http://schemas.microsoft.com/office/drawing/2014/main" id="{A853B628-9E03-884E-A456-F01F5350537D}"/>
              </a:ext>
            </a:extLst>
          </p:cNvPr>
          <p:cNvPicPr>
            <a:picLocks noChangeAspect="1"/>
          </p:cNvPicPr>
          <p:nvPr/>
        </p:nvPicPr>
        <p:blipFill rotWithShape="1">
          <a:blip r:embed="rId6"/>
          <a:srcRect l="8795"/>
          <a:stretch/>
        </p:blipFill>
        <p:spPr>
          <a:xfrm>
            <a:off x="0" y="344317"/>
            <a:ext cx="5349044" cy="1713124"/>
          </a:xfrm>
          <a:prstGeom prst="rect">
            <a:avLst/>
          </a:prstGeom>
        </p:spPr>
      </p:pic>
    </p:spTree>
    <p:extLst>
      <p:ext uri="{BB962C8B-B14F-4D97-AF65-F5344CB8AC3E}">
        <p14:creationId xmlns:p14="http://schemas.microsoft.com/office/powerpoint/2010/main" val="216906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750"/>
                                        <p:tgtEl>
                                          <p:spTgt spid="8"/>
                                        </p:tgtEl>
                                      </p:cBhvr>
                                    </p:animEffect>
                                  </p:childTnLst>
                                </p:cTn>
                              </p:par>
                              <p:par>
                                <p:cTn id="8" presetID="10" presetClass="entr" presetSubtype="0" fill="hold" nodeType="withEffect">
                                  <p:stCondLst>
                                    <p:cond delay="10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42" presetClass="path" presetSubtype="0" accel="50000" decel="50000" fill="hold" nodeType="withEffect">
                                  <p:stCondLst>
                                    <p:cond delay="0"/>
                                  </p:stCondLst>
                                  <p:childTnLst>
                                    <p:animMotion origin="layout" path="M 2.77778E-7 3.7037E-7 L -8.32778 0.00556 " pathEditMode="relative" rAng="0" ptsTypes="AA">
                                      <p:cBhvr>
                                        <p:cTn id="12" dur="9000" fill="hold"/>
                                        <p:tgtEl>
                                          <p:spTgt spid="8"/>
                                        </p:tgtEl>
                                        <p:attrNameLst>
                                          <p:attrName>ppt_x</p:attrName>
                                          <p:attrName>ppt_y</p:attrName>
                                        </p:attrNameLst>
                                      </p:cBhvr>
                                      <p:rCtr x="-416389" y="278"/>
                                    </p:animMotion>
                                  </p:childTnLst>
                                </p:cTn>
                              </p:par>
                              <p:par>
                                <p:cTn id="13" presetID="42" presetClass="path" presetSubtype="0" accel="50000" decel="50000" fill="hold" nodeType="withEffect">
                                  <p:stCondLst>
                                    <p:cond delay="0"/>
                                  </p:stCondLst>
                                  <p:childTnLst>
                                    <p:animMotion origin="layout" path="M 0.20052 -0.01204 L 0.89705 -0.00764 " pathEditMode="relative" rAng="0" ptsTypes="AA">
                                      <p:cBhvr>
                                        <p:cTn id="14" dur="8000" fill="hold"/>
                                        <p:tgtEl>
                                          <p:spTgt spid="29"/>
                                        </p:tgtEl>
                                        <p:attrNameLst>
                                          <p:attrName>ppt_x</p:attrName>
                                          <p:attrName>ppt_y</p:attrName>
                                        </p:attrNameLst>
                                      </p:cBhvr>
                                      <p:rCtr x="34826" y="208"/>
                                    </p:animMotion>
                                  </p:childTnLst>
                                </p:cTn>
                              </p:par>
                              <p:par>
                                <p:cTn id="15" presetID="2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5" name="Picture 4">
            <a:extLst>
              <a:ext uri="{FF2B5EF4-FFF2-40B4-BE49-F238E27FC236}">
                <a16:creationId xmlns:a16="http://schemas.microsoft.com/office/drawing/2014/main" id="{1A5087E3-C54C-D169-1245-27470F79B360}"/>
              </a:ext>
            </a:extLst>
          </p:cNvPr>
          <p:cNvPicPr>
            <a:picLocks noChangeAspect="1"/>
          </p:cNvPicPr>
          <p:nvPr/>
        </p:nvPicPr>
        <p:blipFill>
          <a:blip r:embed="rId3"/>
          <a:stretch>
            <a:fillRect/>
          </a:stretch>
        </p:blipFill>
        <p:spPr>
          <a:xfrm>
            <a:off x="425427" y="2756384"/>
            <a:ext cx="8071804" cy="3761558"/>
          </a:xfrm>
          <a:prstGeom prst="rect">
            <a:avLst/>
          </a:prstGeom>
        </p:spPr>
      </p:pic>
      <p:sp>
        <p:nvSpPr>
          <p:cNvPr id="160" name="Google Shape;160;p9"/>
          <p:cNvSpPr/>
          <p:nvPr/>
        </p:nvSpPr>
        <p:spPr>
          <a:xfrm>
            <a:off x="693420" y="3548417"/>
            <a:ext cx="3467030" cy="249031"/>
          </a:xfrm>
          <a:prstGeom prst="rect">
            <a:avLst/>
          </a:prstGeom>
          <a:solidFill>
            <a:srgbClr val="FF33CC"/>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61" name="Google Shape;161;p9"/>
          <p:cNvSpPr/>
          <p:nvPr/>
        </p:nvSpPr>
        <p:spPr>
          <a:xfrm>
            <a:off x="4719539" y="3548417"/>
            <a:ext cx="3467030" cy="249031"/>
          </a:xfrm>
          <a:prstGeom prst="rect">
            <a:avLst/>
          </a:prstGeom>
          <a:solidFill>
            <a:srgbClr val="00B0F0"/>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62" name="Google Shape;162;p9"/>
          <p:cNvSpPr/>
          <p:nvPr/>
        </p:nvSpPr>
        <p:spPr>
          <a:xfrm>
            <a:off x="693420" y="5400207"/>
            <a:ext cx="3467030" cy="249031"/>
          </a:xfrm>
          <a:prstGeom prst="rect">
            <a:avLst/>
          </a:prstGeom>
          <a:solidFill>
            <a:srgbClr val="F9DB45"/>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sp>
        <p:nvSpPr>
          <p:cNvPr id="163" name="Google Shape;163;p9"/>
          <p:cNvSpPr/>
          <p:nvPr/>
        </p:nvSpPr>
        <p:spPr>
          <a:xfrm>
            <a:off x="4719538" y="5400207"/>
            <a:ext cx="3467030" cy="249031"/>
          </a:xfrm>
          <a:prstGeom prst="rect">
            <a:avLst/>
          </a:prstGeom>
          <a:solidFill>
            <a:srgbClr val="FF6600"/>
          </a:solidFill>
          <a:ln w="19050">
            <a:solidFill>
              <a:srgbClr val="2A2568"/>
            </a:solid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1" name="Picture 10">
            <a:extLst>
              <a:ext uri="{FF2B5EF4-FFF2-40B4-BE49-F238E27FC236}">
                <a16:creationId xmlns:a16="http://schemas.microsoft.com/office/drawing/2014/main" id="{CC4F6028-2C8B-84B2-5FCE-895D48C46C6C}"/>
              </a:ext>
            </a:extLst>
          </p:cNvPr>
          <p:cNvPicPr>
            <a:picLocks noChangeAspect="1"/>
          </p:cNvPicPr>
          <p:nvPr/>
        </p:nvPicPr>
        <p:blipFill rotWithShape="1">
          <a:blip r:embed="rId4"/>
          <a:srcRect l="3609"/>
          <a:stretch/>
        </p:blipFill>
        <p:spPr>
          <a:xfrm>
            <a:off x="0" y="762357"/>
            <a:ext cx="7868597" cy="1444877"/>
          </a:xfrm>
          <a:prstGeom prst="rect">
            <a:avLst/>
          </a:prstGeom>
        </p:spPr>
      </p:pic>
      <p:pic>
        <p:nvPicPr>
          <p:cNvPr id="13" name="Picture 12" descr="A building with a clock on top&#10;&#10;Description automatically generated">
            <a:extLst>
              <a:ext uri="{FF2B5EF4-FFF2-40B4-BE49-F238E27FC236}">
                <a16:creationId xmlns:a16="http://schemas.microsoft.com/office/drawing/2014/main" id="{E1CCC3F0-9F8F-1EA4-3469-882F6739EA9E}"/>
              </a:ext>
            </a:extLst>
          </p:cNvPr>
          <p:cNvPicPr>
            <a:picLocks noChangeAspect="1"/>
          </p:cNvPicPr>
          <p:nvPr/>
        </p:nvPicPr>
        <p:blipFill>
          <a:blip r:embed="rId5"/>
          <a:stretch>
            <a:fillRect/>
          </a:stretch>
        </p:blipFill>
        <p:spPr>
          <a:xfrm>
            <a:off x="6326650" y="1297741"/>
            <a:ext cx="2391923" cy="18189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wipe(left)">
                                      <p:cBhvr>
                                        <p:cTn id="7" dur="500"/>
                                        <p:tgtEl>
                                          <p:spTgt spid="16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1"/>
                                        </p:tgtEl>
                                        <p:attrNameLst>
                                          <p:attrName>style.visibility</p:attrName>
                                        </p:attrNameLst>
                                      </p:cBhvr>
                                      <p:to>
                                        <p:strVal val="visible"/>
                                      </p:to>
                                    </p:set>
                                    <p:animEffect transition="in" filter="wipe(left)">
                                      <p:cBhvr>
                                        <p:cTn id="11" dur="500"/>
                                        <p:tgtEl>
                                          <p:spTgt spid="16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2"/>
                                        </p:tgtEl>
                                        <p:attrNameLst>
                                          <p:attrName>style.visibility</p:attrName>
                                        </p:attrNameLst>
                                      </p:cBhvr>
                                      <p:to>
                                        <p:strVal val="visible"/>
                                      </p:to>
                                    </p:set>
                                    <p:animEffect transition="in" filter="wipe(left)">
                                      <p:cBhvr>
                                        <p:cTn id="15" dur="500"/>
                                        <p:tgtEl>
                                          <p:spTgt spid="16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3"/>
                                        </p:tgtEl>
                                        <p:attrNameLst>
                                          <p:attrName>style.visibility</p:attrName>
                                        </p:attrNameLst>
                                      </p:cBhvr>
                                      <p:to>
                                        <p:strVal val="visible"/>
                                      </p:to>
                                    </p:set>
                                    <p:animEffect transition="in" filter="wipe(left)">
                                      <p:cBhvr>
                                        <p:cTn id="19"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1" grpId="0" animBg="1"/>
      <p:bldP spid="162" grpId="0" animBg="1"/>
      <p:bldP spid="1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pic>
        <p:nvPicPr>
          <p:cNvPr id="2" name="Picture 1">
            <a:extLst>
              <a:ext uri="{FF2B5EF4-FFF2-40B4-BE49-F238E27FC236}">
                <a16:creationId xmlns:a16="http://schemas.microsoft.com/office/drawing/2014/main" id="{5321BF85-6B44-897B-B9C0-266D273F599D}"/>
              </a:ext>
            </a:extLst>
          </p:cNvPr>
          <p:cNvPicPr>
            <a:picLocks noChangeAspect="1"/>
          </p:cNvPicPr>
          <p:nvPr/>
        </p:nvPicPr>
        <p:blipFill rotWithShape="1">
          <a:blip r:embed="rId3"/>
          <a:srcRect l="44359" b="69357"/>
          <a:stretch/>
        </p:blipFill>
        <p:spPr>
          <a:xfrm>
            <a:off x="4747364" y="1846673"/>
            <a:ext cx="4002781" cy="1447800"/>
          </a:xfrm>
          <a:prstGeom prst="rect">
            <a:avLst/>
          </a:prstGeom>
        </p:spPr>
      </p:pic>
      <p:pic>
        <p:nvPicPr>
          <p:cNvPr id="412" name="Google Shape;412;p35" descr="Cambridge University Boat Club welcomes the support of CrossCountry and  Greater Anglia Trains - Cambridge University Boat Club"/>
          <p:cNvPicPr preferRelativeResize="0"/>
          <p:nvPr/>
        </p:nvPicPr>
        <p:blipFill rotWithShape="1">
          <a:blip r:embed="rId4">
            <a:alphaModFix/>
          </a:blip>
          <a:srcRect l="4830" r="18150"/>
          <a:stretch/>
        </p:blipFill>
        <p:spPr>
          <a:xfrm>
            <a:off x="668741" y="2019570"/>
            <a:ext cx="3903259" cy="3800901"/>
          </a:xfrm>
          <a:prstGeom prst="rect">
            <a:avLst/>
          </a:prstGeom>
          <a:noFill/>
          <a:ln>
            <a:noFill/>
          </a:ln>
        </p:spPr>
      </p:pic>
      <p:pic>
        <p:nvPicPr>
          <p:cNvPr id="6" name="Picture 5">
            <a:extLst>
              <a:ext uri="{FF2B5EF4-FFF2-40B4-BE49-F238E27FC236}">
                <a16:creationId xmlns:a16="http://schemas.microsoft.com/office/drawing/2014/main" id="{6899189E-E2CA-7F43-3066-967267BC61F3}"/>
              </a:ext>
            </a:extLst>
          </p:cNvPr>
          <p:cNvPicPr>
            <a:picLocks noChangeAspect="1"/>
          </p:cNvPicPr>
          <p:nvPr/>
        </p:nvPicPr>
        <p:blipFill rotWithShape="1">
          <a:blip r:embed="rId5"/>
          <a:srcRect l="22170" t="53932" r="10146"/>
          <a:stretch/>
        </p:blipFill>
        <p:spPr>
          <a:xfrm>
            <a:off x="0" y="655320"/>
            <a:ext cx="7711440" cy="1447799"/>
          </a:xfrm>
          <a:prstGeom prst="rect">
            <a:avLst/>
          </a:prstGeom>
        </p:spPr>
      </p:pic>
      <p:pic>
        <p:nvPicPr>
          <p:cNvPr id="7" name="Picture 6">
            <a:extLst>
              <a:ext uri="{FF2B5EF4-FFF2-40B4-BE49-F238E27FC236}">
                <a16:creationId xmlns:a16="http://schemas.microsoft.com/office/drawing/2014/main" id="{98651896-40E8-0C4F-5962-926D6DB47D91}"/>
              </a:ext>
            </a:extLst>
          </p:cNvPr>
          <p:cNvPicPr>
            <a:picLocks noChangeAspect="1"/>
          </p:cNvPicPr>
          <p:nvPr/>
        </p:nvPicPr>
        <p:blipFill rotWithShape="1">
          <a:blip r:embed="rId3"/>
          <a:srcRect l="44359" t="30264" b="17663"/>
          <a:stretch/>
        </p:blipFill>
        <p:spPr>
          <a:xfrm>
            <a:off x="4747363" y="3276600"/>
            <a:ext cx="4002781" cy="24603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C2964"/>
        </a:solidFill>
        <a:effectLst/>
      </p:bgPr>
    </p:bg>
    <p:spTree>
      <p:nvGrpSpPr>
        <p:cNvPr id="1" name=""/>
        <p:cNvGrpSpPr/>
        <p:nvPr/>
      </p:nvGrpSpPr>
      <p:grpSpPr>
        <a:xfrm>
          <a:off x="0" y="0"/>
          <a:ext cx="0" cy="0"/>
          <a:chOff x="0" y="0"/>
          <a:chExt cx="0" cy="0"/>
        </a:xfrm>
      </p:grpSpPr>
      <p:pic>
        <p:nvPicPr>
          <p:cNvPr id="10" name="Picture 9" descr="A white letters on a black background&#10;&#10;Description automatically generated">
            <a:extLst>
              <a:ext uri="{FF2B5EF4-FFF2-40B4-BE49-F238E27FC236}">
                <a16:creationId xmlns:a16="http://schemas.microsoft.com/office/drawing/2014/main" id="{FCE6B2D9-6876-339C-C69A-A666CD559F80}"/>
              </a:ext>
            </a:extLst>
          </p:cNvPr>
          <p:cNvPicPr>
            <a:picLocks noChangeAspect="1"/>
          </p:cNvPicPr>
          <p:nvPr/>
        </p:nvPicPr>
        <p:blipFill>
          <a:blip r:embed="rId4"/>
          <a:stretch>
            <a:fillRect/>
          </a:stretch>
        </p:blipFill>
        <p:spPr>
          <a:xfrm>
            <a:off x="6755278" y="6194438"/>
            <a:ext cx="2075571" cy="459739"/>
          </a:xfrm>
          <a:prstGeom prst="rect">
            <a:avLst/>
          </a:prstGeom>
        </p:spPr>
      </p:pic>
      <p:pic>
        <p:nvPicPr>
          <p:cNvPr id="12" name="Online Media 11" title="Railway Reality Check: Debunking the Myths! Part 3 - High Speed Trains">
            <a:hlinkClick r:id="" action="ppaction://media"/>
            <a:extLst>
              <a:ext uri="{FF2B5EF4-FFF2-40B4-BE49-F238E27FC236}">
                <a16:creationId xmlns:a16="http://schemas.microsoft.com/office/drawing/2014/main" id="{0EEDC896-1CAD-A217-4DA1-E67FBCF8B756}"/>
              </a:ext>
            </a:extLst>
          </p:cNvPr>
          <p:cNvPicPr>
            <a:picLocks noRot="1" noChangeAspect="1"/>
          </p:cNvPicPr>
          <p:nvPr>
            <a:videoFile r:link="rId1"/>
          </p:nvPr>
        </p:nvPicPr>
        <p:blipFill>
          <a:blip r:embed="rId5"/>
          <a:stretch>
            <a:fillRect/>
          </a:stretch>
        </p:blipFill>
        <p:spPr>
          <a:xfrm>
            <a:off x="0" y="847725"/>
            <a:ext cx="9144000" cy="5162550"/>
          </a:xfrm>
          <a:prstGeom prst="rect">
            <a:avLst/>
          </a:prstGeom>
        </p:spPr>
      </p:pic>
      <p:pic>
        <p:nvPicPr>
          <p:cNvPr id="14" name="Picture 13">
            <a:extLst>
              <a:ext uri="{FF2B5EF4-FFF2-40B4-BE49-F238E27FC236}">
                <a16:creationId xmlns:a16="http://schemas.microsoft.com/office/drawing/2014/main" id="{185C07C4-2878-E871-FBAA-CB5F0E6E35A9}"/>
              </a:ext>
            </a:extLst>
          </p:cNvPr>
          <p:cNvPicPr>
            <a:picLocks noChangeAspect="1"/>
          </p:cNvPicPr>
          <p:nvPr/>
        </p:nvPicPr>
        <p:blipFill>
          <a:blip r:embed="rId6"/>
          <a:stretch>
            <a:fillRect/>
          </a:stretch>
        </p:blipFill>
        <p:spPr>
          <a:xfrm>
            <a:off x="130796" y="30480"/>
            <a:ext cx="6169687" cy="969348"/>
          </a:xfrm>
          <a:prstGeom prst="rect">
            <a:avLst/>
          </a:prstGeom>
        </p:spPr>
      </p:pic>
    </p:spTree>
    <p:extLst>
      <p:ext uri="{BB962C8B-B14F-4D97-AF65-F5344CB8AC3E}">
        <p14:creationId xmlns:p14="http://schemas.microsoft.com/office/powerpoint/2010/main" val="748989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1296</Words>
  <Application>Microsoft Office PowerPoint</Application>
  <PresentationFormat>On-screen Show (4:3)</PresentationFormat>
  <Paragraphs>93</Paragraphs>
  <Slides>25</Slides>
  <Notes>25</Notes>
  <HiddenSlides>0</HiddenSlides>
  <MMClips>5</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25</vt:i4>
      </vt:variant>
    </vt:vector>
  </HeadingPairs>
  <TitlesOfParts>
    <vt:vector size="33" baseType="lpstr">
      <vt:lpstr>Arial</vt:lpstr>
      <vt:lpstr>Calibri</vt:lpstr>
      <vt:lpstr>Castledown</vt:lpstr>
      <vt:lpstr>Castledown Trial</vt:lpstr>
      <vt:lpstr>Source Sans Pro</vt:lpstr>
      <vt:lpstr>Symbol</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Imogen Sackett</dc:creator>
  <cp:lastModifiedBy>Imogen Sackett</cp:lastModifiedBy>
  <cp:revision>6</cp:revision>
  <dcterms:created xsi:type="dcterms:W3CDTF">2022-05-04T08:49:49Z</dcterms:created>
  <dcterms:modified xsi:type="dcterms:W3CDTF">2025-05-19T10:47:10Z</dcterms:modified>
</cp:coreProperties>
</file>